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83" r:id="rId3"/>
  </p:sldMasterIdLst>
  <p:notesMasterIdLst>
    <p:notesMasterId r:id="rId64"/>
  </p:notesMasterIdLst>
  <p:sldIdLst>
    <p:sldId id="259" r:id="rId4"/>
    <p:sldId id="262" r:id="rId5"/>
    <p:sldId id="265" r:id="rId6"/>
    <p:sldId id="268" r:id="rId7"/>
    <p:sldId id="271" r:id="rId8"/>
    <p:sldId id="274" r:id="rId9"/>
    <p:sldId id="277" r:id="rId10"/>
    <p:sldId id="280" r:id="rId11"/>
    <p:sldId id="283" r:id="rId12"/>
    <p:sldId id="286" r:id="rId13"/>
    <p:sldId id="289" r:id="rId14"/>
    <p:sldId id="292" r:id="rId15"/>
    <p:sldId id="295" r:id="rId16"/>
    <p:sldId id="298" r:id="rId17"/>
    <p:sldId id="301" r:id="rId18"/>
    <p:sldId id="304" r:id="rId19"/>
    <p:sldId id="307" r:id="rId20"/>
    <p:sldId id="310" r:id="rId21"/>
    <p:sldId id="313" r:id="rId22"/>
    <p:sldId id="316" r:id="rId23"/>
    <p:sldId id="319" r:id="rId24"/>
    <p:sldId id="322" r:id="rId25"/>
    <p:sldId id="325" r:id="rId26"/>
    <p:sldId id="328" r:id="rId27"/>
    <p:sldId id="331" r:id="rId28"/>
    <p:sldId id="334" r:id="rId29"/>
    <p:sldId id="337" r:id="rId30"/>
    <p:sldId id="340" r:id="rId31"/>
    <p:sldId id="343" r:id="rId32"/>
    <p:sldId id="346" r:id="rId33"/>
    <p:sldId id="349" r:id="rId34"/>
    <p:sldId id="352" r:id="rId35"/>
    <p:sldId id="355" r:id="rId36"/>
    <p:sldId id="358" r:id="rId37"/>
    <p:sldId id="361" r:id="rId38"/>
    <p:sldId id="364" r:id="rId39"/>
    <p:sldId id="367" r:id="rId40"/>
    <p:sldId id="370" r:id="rId41"/>
    <p:sldId id="373" r:id="rId42"/>
    <p:sldId id="376" r:id="rId43"/>
    <p:sldId id="379" r:id="rId44"/>
    <p:sldId id="382" r:id="rId45"/>
    <p:sldId id="385" r:id="rId46"/>
    <p:sldId id="388" r:id="rId47"/>
    <p:sldId id="391" r:id="rId48"/>
    <p:sldId id="394" r:id="rId49"/>
    <p:sldId id="397" r:id="rId50"/>
    <p:sldId id="400" r:id="rId51"/>
    <p:sldId id="403" r:id="rId52"/>
    <p:sldId id="406" r:id="rId53"/>
    <p:sldId id="409" r:id="rId54"/>
    <p:sldId id="412" r:id="rId55"/>
    <p:sldId id="415" r:id="rId56"/>
    <p:sldId id="418" r:id="rId57"/>
    <p:sldId id="433" r:id="rId58"/>
    <p:sldId id="424" r:id="rId59"/>
    <p:sldId id="427" r:id="rId60"/>
    <p:sldId id="430" r:id="rId61"/>
    <p:sldId id="421" r:id="rId62"/>
    <p:sldId id="436" r:id="rId63"/>
  </p:sldIdLst>
  <p:sldSz cx="12192000" cy="6858000"/>
  <p:notesSz cx="6858000" cy="9144000"/>
  <p:custDataLst>
    <p:tags r:id="rId6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/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112" d="100"/>
          <a:sy n="112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29D7E-A6E8-2246-B8CD-991C28DB287B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0B2C8-089D-F44F-9056-E4858B823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5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Используйте шрифты </a:t>
            </a:r>
            <a:r>
              <a:rPr lang="en-US" smtClean="0"/>
              <a:t>Calibri</a:t>
            </a:r>
            <a:r>
              <a:rPr lang="ru-RU" smtClean="0"/>
              <a:t>, </a:t>
            </a:r>
            <a:r>
              <a:rPr lang="en-US" smtClean="0"/>
              <a:t>Arial.</a:t>
            </a:r>
            <a:r>
              <a:rPr lang="en-US" baseline="0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12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35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92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03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85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23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39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16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39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7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50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44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97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33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02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90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08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91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17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095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2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856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739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621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8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3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963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991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216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192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084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3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895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000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943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733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733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675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027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96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092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406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38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99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63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631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98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052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686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473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284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243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338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2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4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87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46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B2C8-089D-F44F-9056-E4858B823D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7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E1950A-4A43-4BBB-A6D2-CDE789F0CC33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E785505-2F91-45BF-9492-E1F95AAE7A72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91F1EC-EE9B-49F4-8E8E-0642DB511F2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1156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060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1373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7158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1788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7475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0875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699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884505-2F1C-4CA7-A5DD-EEC9BC9A30DA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3309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147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1107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11568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060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13738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7158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17883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7475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087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B7DAB4-ACF5-45E3-A566-1B76434A7693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6998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33095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1477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1107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F9B459E-73E6-471A-87C7-55220635D67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AA0365CA-52BE-42E9-892D-87DE57ED8B26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DE3A4301-F15E-4FC7-951D-F4E87B2EDDCE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01C47B35-C1DC-4E0C-B5F6-6217A0E232F3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7B61806-1B3F-4AD9-B833-4616FD42748A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C7C3F55-9FD0-402F-9C60-5A88E9F5E793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6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A0CE0-DBC0-B848-9544-B2DDA68B32F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4EE4B-4FA5-C24D-B7E6-49189F1DB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6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t="5022"/>
          <a:stretch>
            <a:fillRect/>
          </a:stretch>
        </p:blipFill>
        <p:spPr>
          <a:xfrm>
            <a:off x="5926667" y="-16386"/>
            <a:ext cx="6265333" cy="687127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185892" y="-16387"/>
            <a:ext cx="6006108" cy="6880863"/>
          </a:xfrm>
          <a:prstGeom prst="rect">
            <a:avLst/>
          </a:prstGeom>
          <a:gradFill>
            <a:gsLst>
              <a:gs pos="2732">
                <a:srgbClr val="F89EE7">
                  <a:alpha val="44706"/>
                </a:srgbClr>
              </a:gs>
              <a:gs pos="54000">
                <a:srgbClr val="A7E8FF">
                  <a:alpha val="0"/>
                </a:srgbClr>
              </a:gs>
              <a:gs pos="100000">
                <a:srgbClr val="41CEFF">
                  <a:alpha val="7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Parallelogram 3"/>
          <p:cNvSpPr/>
          <p:nvPr/>
        </p:nvSpPr>
        <p:spPr>
          <a:xfrm>
            <a:off x="4653523" y="-25976"/>
            <a:ext cx="2921360" cy="3583459"/>
          </a:xfrm>
          <a:prstGeom prst="parallelogram">
            <a:avLst>
              <a:gd name="adj" fmla="val 43889"/>
            </a:avLst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4537677" y="3274541"/>
            <a:ext cx="3037206" cy="3583459"/>
          </a:xfrm>
          <a:prstGeom prst="parallelogram">
            <a:avLst>
              <a:gd name="adj" fmla="val 45244"/>
            </a:avLst>
          </a:prstGeom>
          <a:solidFill>
            <a:srgbClr val="41C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759" y="2066048"/>
            <a:ext cx="4382764" cy="2769767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3600" b="1" dirty="0" smtClean="0"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Опрос работодателей и (или) их объединений, иных юридических и (или) физических лиц об удовлетворённости качеством образования в рамках реализации образовательных программ высшего образования</a:t>
            </a:r>
            <a:endParaRPr lang="en-US" sz="3600" b="1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608387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dirty="0" smtClean="0">
                <a:latin typeface="+mn-lt"/>
                <a:ea typeface="Abril Fatface" charset="0"/>
                <a:cs typeface="Abril Fatface" charset="0"/>
              </a:rPr>
              <a:t>2025</a:t>
            </a:r>
            <a:endParaRPr lang="en-US" sz="3600" dirty="0">
              <a:latin typeface="+mn-lt"/>
              <a:ea typeface="Abril Fatface" charset="0"/>
              <a:cs typeface="Abril Fatface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2" y="426720"/>
            <a:ext cx="3056678" cy="1280160"/>
          </a:xfrm>
          <a:prstGeom prst="rect">
            <a:avLst/>
          </a:prstGeom>
        </p:spPr>
      </p:pic>
      <p:sp>
        <p:nvSpPr>
          <p:cNvPr id="10" name="Подзаголовок 8"/>
          <p:cNvSpPr txBox="1"/>
          <p:nvPr/>
        </p:nvSpPr>
        <p:spPr>
          <a:xfrm>
            <a:off x="199529" y="6033528"/>
            <a:ext cx="5597526" cy="918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Отчёт подготовлен: </a:t>
            </a:r>
          </a:p>
          <a:p>
            <a:r>
              <a:rPr lang="ru-RU" sz="2000" dirty="0" err="1" smtClean="0"/>
              <a:t>ДДСиБП</a:t>
            </a:r>
            <a:r>
              <a:rPr lang="ru-RU" sz="2000" dirty="0" smtClean="0"/>
              <a:t>, РЦ «Старт-Карьера»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66619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8620786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09.03.02  Информационные системы и технологии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5621442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</a:t>
            </a:r>
            <a:r>
              <a:rPr lang="ru-RU" dirty="0" err="1"/>
              <a:t>ТаймЛизинг</a:t>
            </a:r>
            <a:r>
              <a:rPr lang="ru-RU" dirty="0"/>
              <a:t>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АО "Восток </a:t>
            </a:r>
            <a:r>
              <a:rPr lang="ru-RU" dirty="0" err="1"/>
              <a:t>Айти</a:t>
            </a:r>
            <a:r>
              <a:rPr lang="ru-RU" dirty="0"/>
              <a:t> Сервис",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</a:t>
            </a:r>
            <a:r>
              <a:rPr lang="ru-RU" dirty="0" err="1"/>
              <a:t>ФарПост</a:t>
            </a:r>
            <a:r>
              <a:rPr lang="ru-RU" dirty="0"/>
              <a:t>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"Траст недвижимости",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"Строй-Групп", г. Большой Камень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"ТД Детских товаров", г. Владивосток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90" y="2346951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Презентационные навыки</a:t>
            </a:r>
          </a:p>
          <a:p>
            <a:r>
              <a:rPr lang="ru-RU"/>
              <a:t>Работа в команде</a:t>
            </a:r>
          </a:p>
          <a:p>
            <a:r>
              <a:rPr lang="ru-RU"/>
              <a:t>Опыт проектной работы</a:t>
            </a:r>
          </a:p>
          <a:p>
            <a:r>
              <a:rPr lang="ru-RU"/>
              <a:t>Логическое мышление</a:t>
            </a:r>
          </a:p>
          <a:p>
            <a:r>
              <a:rPr lang="ru-RU"/>
              <a:t>Аналитическое мышление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5266057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Программирование на языках (</a:t>
            </a:r>
            <a:r>
              <a:rPr lang="ru-RU" dirty="0" err="1"/>
              <a:t>Python</a:t>
            </a:r>
            <a:r>
              <a:rPr lang="ru-RU" dirty="0"/>
              <a:t>, </a:t>
            </a:r>
            <a:r>
              <a:rPr lang="ru-RU" dirty="0" err="1"/>
              <a:t>Java</a:t>
            </a:r>
            <a:r>
              <a:rPr lang="ru-RU" dirty="0"/>
              <a:t>, C</a:t>
            </a:r>
            <a:r>
              <a:rPr lang="ru-RU" dirty="0" smtClean="0"/>
              <a:t>#)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Управление </a:t>
            </a:r>
            <a:r>
              <a:rPr lang="ru-RU" dirty="0"/>
              <a:t>базами данных (SQL, </a:t>
            </a:r>
            <a:r>
              <a:rPr lang="ru-RU" dirty="0" err="1"/>
              <a:t>NoSQL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 smtClean="0"/>
              <a:t>Веб-разработка </a:t>
            </a:r>
            <a:r>
              <a:rPr lang="ru-RU" dirty="0"/>
              <a:t>(HTML, CSS, </a:t>
            </a:r>
            <a:r>
              <a:rPr lang="ru-RU" dirty="0" err="1" smtClean="0"/>
              <a:t>JavaScript</a:t>
            </a:r>
            <a:r>
              <a:rPr lang="ru-RU" dirty="0" smtClean="0"/>
              <a:t>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Использование </a:t>
            </a:r>
            <a:r>
              <a:rPr lang="ru-RU" dirty="0"/>
              <a:t>инструментов контроля версий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Знание </a:t>
            </a:r>
            <a:r>
              <a:rPr lang="ru-RU" dirty="0"/>
              <a:t>облачных технологий (AWS, </a:t>
            </a:r>
            <a:r>
              <a:rPr lang="ru-RU" dirty="0" err="1" smtClean="0"/>
              <a:t>Azure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219171" y="2042276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16 компаний приняли участие в опросе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219171" y="1672919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419936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81%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19%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Да-81%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19%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8.3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9.1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91%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Нет-9%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48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09.03.03  Прикладная информатика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5600597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/>
              <a:t>АО "Восток Айти Сервис",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Дума города Владивостока,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"ФарПост",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err="1"/>
              <a:t>ООО"Сервиском",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"ДНС АЛЬФА", с. Вольно-Надеждинское, Приморский край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"ПортТелеком", г. Владивосток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90" y="2346951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Презентационные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в команде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 проектной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Логическое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Аналитическое </a:t>
            </a:r>
            <a:r>
              <a:rPr lang="ru-RU" dirty="0" smtClean="0"/>
              <a:t>мышление</a:t>
            </a:r>
            <a:endParaRPr lang="ru-RU" dirty="0"/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45898" y="4474457"/>
            <a:ext cx="6033465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Программирование </a:t>
            </a:r>
            <a:r>
              <a:rPr lang="ru-RU" dirty="0"/>
              <a:t>на языках (</a:t>
            </a:r>
            <a:r>
              <a:rPr lang="ru-RU" dirty="0" err="1"/>
              <a:t>Python</a:t>
            </a:r>
            <a:r>
              <a:rPr lang="ru-RU" dirty="0"/>
              <a:t>, </a:t>
            </a:r>
            <a:r>
              <a:rPr lang="ru-RU" dirty="0" err="1"/>
              <a:t>Java</a:t>
            </a:r>
            <a:r>
              <a:rPr lang="ru-RU" dirty="0"/>
              <a:t>, C</a:t>
            </a:r>
            <a:r>
              <a:rPr lang="ru-RU" dirty="0" smtClean="0"/>
              <a:t>++)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</a:t>
            </a:r>
            <a:r>
              <a:rPr lang="ru-RU" dirty="0"/>
              <a:t>и администрирование баз </a:t>
            </a:r>
            <a:r>
              <a:rPr lang="ru-RU" dirty="0" smtClean="0"/>
              <a:t>данных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Веб-разработка </a:t>
            </a:r>
            <a:r>
              <a:rPr lang="ru-RU" dirty="0"/>
              <a:t>(HTML, CSS, </a:t>
            </a:r>
            <a:r>
              <a:rPr lang="ru-RU" dirty="0" err="1" smtClean="0"/>
              <a:t>JavaScript</a:t>
            </a:r>
            <a:r>
              <a:rPr lang="ru-RU" dirty="0" smtClean="0"/>
              <a:t>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Знание </a:t>
            </a:r>
            <a:r>
              <a:rPr lang="ru-RU" dirty="0"/>
              <a:t>инструментов для анализа </a:t>
            </a:r>
            <a:r>
              <a:rPr lang="ru-RU" dirty="0" smtClean="0"/>
              <a:t>данных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Использование </a:t>
            </a:r>
            <a:r>
              <a:rPr lang="ru-RU" dirty="0"/>
              <a:t>технологий искусственного интеллекта и машинного обучения 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90" y="1717347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chemeClr val="tx1"/>
                </a:solidFill>
              </a:rPr>
              <a:t>11</a:t>
            </a:r>
            <a:r>
              <a:rPr lang="ru-RU" smtClean="0">
                <a:solidFill>
                  <a:schemeClr val="tx1"/>
                </a:solidFill>
              </a:rPr>
              <a:t> компаний приняли участие в опросе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223563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697361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63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63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en-US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9.</a:t>
            </a:r>
            <a:r>
              <a:rPr lang="en-US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9.</a:t>
            </a:r>
            <a:r>
              <a:rPr lang="en-US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64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47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09.03.04  Программная инженерия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ИАПУ ДВО РАН,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</a:t>
            </a:r>
            <a:r>
              <a:rPr lang="ru-RU" dirty="0" err="1"/>
              <a:t>ФарПост</a:t>
            </a:r>
            <a:r>
              <a:rPr lang="ru-RU" dirty="0"/>
              <a:t>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"ДНС Технологии",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Дума города Владивостока,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</a:t>
            </a:r>
            <a:r>
              <a:rPr lang="ru-RU" dirty="0" err="1"/>
              <a:t>ПортТелеком</a:t>
            </a:r>
            <a:r>
              <a:rPr lang="ru-RU" dirty="0"/>
              <a:t>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АО Владивостокское предприятие "</a:t>
            </a:r>
            <a:r>
              <a:rPr lang="ru-RU" dirty="0" err="1"/>
              <a:t>Электрорадиоавтоматика</a:t>
            </a:r>
            <a:r>
              <a:rPr lang="ru-RU" dirty="0"/>
              <a:t>", г. Владивосток </a:t>
            </a:r>
            <a:endParaRPr lang="en-US" dirty="0" smtClean="0"/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90" y="2346951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Презентационные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в команде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 проектной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Логическое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Аналитическое мышление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4762001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Программирование </a:t>
            </a:r>
            <a:r>
              <a:rPr lang="ru-RU" dirty="0"/>
              <a:t>на языках (</a:t>
            </a:r>
            <a:r>
              <a:rPr lang="ru-RU" dirty="0" err="1"/>
              <a:t>Java</a:t>
            </a:r>
            <a:r>
              <a:rPr lang="ru-RU" dirty="0"/>
              <a:t>, C#, </a:t>
            </a:r>
            <a:r>
              <a:rPr lang="ru-RU" dirty="0" err="1"/>
              <a:t>Python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 smtClean="0"/>
              <a:t>Знание </a:t>
            </a:r>
            <a:r>
              <a:rPr lang="ru-RU" dirty="0"/>
              <a:t>методологий </a:t>
            </a:r>
            <a:r>
              <a:rPr lang="ru-RU" dirty="0" smtClean="0"/>
              <a:t>разработки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Тестирование </a:t>
            </a:r>
            <a:r>
              <a:rPr lang="ru-RU" dirty="0"/>
              <a:t>и отладка программного </a:t>
            </a:r>
            <a:r>
              <a:rPr lang="ru-RU" dirty="0" smtClean="0"/>
              <a:t>обеспечения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Опыт </a:t>
            </a:r>
            <a:r>
              <a:rPr lang="ru-RU" dirty="0"/>
              <a:t>работы с </a:t>
            </a:r>
            <a:r>
              <a:rPr lang="ru-RU" dirty="0" err="1"/>
              <a:t>фреймворками</a:t>
            </a:r>
            <a:r>
              <a:rPr lang="ru-RU" dirty="0"/>
              <a:t> и </a:t>
            </a:r>
            <a:r>
              <a:rPr lang="ru-RU" dirty="0" smtClean="0"/>
              <a:t>библиотеками</a:t>
            </a:r>
            <a:endParaRPr lang="ru-RU" dirty="0"/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90" y="1717347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1</a:t>
            </a:r>
            <a:r>
              <a:rPr lang="en-US" smtClean="0">
                <a:solidFill>
                  <a:schemeClr val="tx1"/>
                </a:solidFill>
              </a:rPr>
              <a:t>3</a:t>
            </a:r>
            <a:r>
              <a:rPr lang="ru-RU" smtClean="0">
                <a:solidFill>
                  <a:schemeClr val="tx1"/>
                </a:solidFill>
              </a:rPr>
              <a:t> компаний приняли участие в опросе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223563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76949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15%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Да-85%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15%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Да-97%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72%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28%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8.4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8.6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73%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Нет-27%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17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8560150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11.03.02  Инфокоммуникационные технологии и системы связи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5377900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"Водный Путь",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ПАО МТС "Мобильные ТелеСистемы",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ФГУП "РТРС", Филиал "Приморский КРТПЦ",г.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"Цифровое Приморье",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"Юманс-ВЦ", г. Владивосток </a:t>
            </a:r>
            <a:endParaRPr lang="en-US" smtClean="0"/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90" y="2346951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Командная работа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Проблемное решение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Коммуникационные навыки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Критическое мышление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Адаптивность</a:t>
            </a:r>
            <a:endParaRPr lang="ru-RU" dirty="0"/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5842121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Программирование</a:t>
            </a:r>
            <a:r>
              <a:rPr lang="en-US" dirty="0" smtClean="0"/>
              <a:t> (</a:t>
            </a:r>
            <a:r>
              <a:rPr lang="en-US" dirty="0"/>
              <a:t>Python, Java, C</a:t>
            </a:r>
            <a:r>
              <a:rPr lang="en-US" dirty="0" smtClean="0"/>
              <a:t>++)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Сетевые технологии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Кибербезопасность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Облачные технологии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Анализ </a:t>
            </a:r>
            <a:r>
              <a:rPr lang="ru-RU" dirty="0"/>
              <a:t>данных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89" y="2038663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11 компаний приняли участие в опросе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657367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280844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36%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64%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36%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64 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72%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28%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8.6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82%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Нет-18%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1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8560150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23.02.01  Организация перевозок и управление на транспорте (по видам)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53779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/>
              <a:t>ООО «Гранд-Сервис-Авто»,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ОАО "Российские Железные Дороги",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"ВМКТ",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«Первая международная транспортная компания»,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ППЛС "АК "Аврора", г. Артем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АО "Примавтодор", г. Владивосток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254982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90" y="2622177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Презентационные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в команде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 проектной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Логическое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Адаптивность</a:t>
            </a:r>
            <a:endParaRPr lang="ru-RU" dirty="0"/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4367528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Логистические системы </a:t>
            </a:r>
            <a:r>
              <a:rPr lang="ru-RU" dirty="0" smtClean="0"/>
              <a:t>управления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Геоинформационные системы (ГИС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Аналитика данных и отчетность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58535" y="2262812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17 компаний приняли участие в опросе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37690" y="1769980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4059656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Да- 83%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Нет- 17%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- 83%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17%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- 100%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9.2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9.</a:t>
            </a:r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83%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Нет-17%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437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6145" y="122420"/>
            <a:ext cx="8198186" cy="80533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b="1" dirty="0" smtClean="0"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Статистика по направлениям подготовки</a:t>
            </a:r>
            <a:endParaRPr lang="ru-RU" sz="3200" b="1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95400" y="194731"/>
            <a:ext cx="2350745" cy="725475"/>
          </a:xfrm>
          <a:prstGeom prst="rect">
            <a:avLst/>
          </a:prstGeom>
        </p:spPr>
      </p:pic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393511"/>
              </p:ext>
            </p:extLst>
          </p:nvPr>
        </p:nvGraphicFramePr>
        <p:xfrm>
          <a:off x="407368" y="960137"/>
          <a:ext cx="11371154" cy="556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2520280"/>
                <a:gridCol w="2664296"/>
                <a:gridCol w="2370154"/>
              </a:tblGrid>
              <a:tr h="4241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Направление подготовки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</a:rPr>
                        <a:t>Количество студентов в </a:t>
                      </a:r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группе, чел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Предприятия, принявшие участие в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опросе, ед.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Количество студентов, на практике в ФГБОУ ВО «ВВГУ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», чел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05.03.06 Экология и природопользование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4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09.03.02 Информационные системы и технологии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09.03.03 Прикладная информатика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09.03.04 Программная инженерия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11.03.02 Инфокоммуникационные технологии и системы связи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23.03.03 Эксплуатация транспортно-технологических машин и комплексов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38.03.01 Экономика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38.03.02 Менеджмент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38.03.04 Государственное и муниципальное 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38.03.06 Торговое </a:t>
                      </a:r>
                      <a:r>
                        <a:rPr lang="ru-RU" sz="1200" u="none" strike="noStrike" dirty="0" smtClean="0">
                          <a:effectLst/>
                        </a:rPr>
                        <a:t>дело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38.03.07 Товароведение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43.03.02 Туризм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41.03.05 Международные отношения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42.03.01 Реклама и связи с общественностью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42.03.04 Телевидение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43.03.01 Сервис на транспорте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3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43.03.02 Туризм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44.03.01 Педагогическое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29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54.03.01 Дизайн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49.03.01 Физическая 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80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Итого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117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5" marR="6545" marT="654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060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23.03.01  Технология транспортных процессов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5600597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/>
              <a:t>ООО «Транзит»,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Филиал ПАО «ТрансКонтейнер» на Дальневосточной железной дороге,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Филиал ООО «АФ Транс Форвардинг»,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АО «Владхлеб», г. Владивосток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317700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13128" y="2591802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Презентационные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в команде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 проектной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Организационные навыки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Аналитическое мышление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4240486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Системы управления </a:t>
            </a:r>
            <a:r>
              <a:rPr lang="ru-RU" dirty="0" smtClean="0"/>
              <a:t>движением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Моделирование транспортных процессов  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Геоинформационные системы (ГИС)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89" y="2102084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12 компаний приняли участие в опросе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720788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721340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88%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88%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72%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28%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8.8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9.3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58 %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Нет-42%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8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8560150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23.03.03  Эксплуатация транспортно-технологических машин и комплексов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/>
              <a:t>ООО «Дальнегорский ГОК», г. Дальнегорск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«СК СОГОЛ», г. Уссурийск </a:t>
            </a:r>
            <a:r>
              <a:rPr lang="ru-RU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ЗАО «СТС Текновуд», пгт Пластун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89" y="2564849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Презентационные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в команде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 проектной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Логическое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Аналитическое мышление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490601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Системы мониторинга и </a:t>
            </a:r>
            <a:r>
              <a:rPr lang="ru-RU" dirty="0" smtClean="0"/>
              <a:t>диагностики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Программное обеспечение для управления производственными процессами  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Моделирование процессов эксплуатации  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89" y="2207693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solidFill>
                  <a:schemeClr val="tx1"/>
                </a:solidFill>
              </a:rPr>
              <a:t>7</a:t>
            </a:r>
            <a:r>
              <a:rPr lang="ru-RU" smtClean="0">
                <a:solidFill>
                  <a:schemeClr val="tx1"/>
                </a:solidFill>
              </a:rPr>
              <a:t> компаний приняли участие в опросе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37689" y="1717348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522936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28 %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72%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28%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72%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86 %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14%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9.</a:t>
            </a:r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73%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Нет-27%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66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29.03.05  Конструирование изделий легкой промышленности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562144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"Витязь </a:t>
            </a:r>
            <a:r>
              <a:rPr lang="ru-RU" dirty="0" err="1"/>
              <a:t>Клаб</a:t>
            </a:r>
            <a:r>
              <a:rPr lang="ru-RU" dirty="0"/>
              <a:t>", г. </a:t>
            </a:r>
            <a:r>
              <a:rPr lang="ru-RU" dirty="0" smtClean="0"/>
              <a:t>Владивосток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Студия авторской одежды, ИП </a:t>
            </a:r>
            <a:r>
              <a:rPr lang="ru-RU" dirty="0" err="1"/>
              <a:t>Горанская</a:t>
            </a:r>
            <a:r>
              <a:rPr lang="ru-RU" dirty="0"/>
              <a:t> Людмила Вячеславовна, г. Владивосток </a:t>
            </a:r>
            <a:r>
              <a:rPr lang="ru-RU" dirty="0" smtClean="0"/>
              <a:t>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Digital skills (</a:t>
            </a:r>
            <a:r>
              <a:rPr lang="ru-RU" sz="1800" dirty="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89" y="2481942"/>
            <a:ext cx="3359395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Креативное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Командная работа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Проблемное решение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Организационные навыки</a:t>
            </a:r>
            <a:endParaRPr lang="ru-RU" dirty="0"/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457878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CAD-</a:t>
            </a:r>
            <a:r>
              <a:rPr lang="ru-RU" dirty="0"/>
              <a:t>системы (Системы автоматизированного проектирования)  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3D-</a:t>
            </a:r>
            <a:r>
              <a:rPr lang="ru-RU" dirty="0"/>
              <a:t>моделирование и визуализация  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Технологии цифрового производства 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88" y="2170127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 компани</a:t>
            </a:r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37688" y="1717348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484216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Да- 100%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93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Нет- 7%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60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38.03.01  Экономика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6248" y="2389060"/>
            <a:ext cx="5621442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/>
              <a:t>АО "ОТП Банк",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"ДельтаЛизинг",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ПАО СКБ Приморья "Примсоцбанк",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Филиал АО "РусГидро ОЦО"-"Восток",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"АТП Транзит", пгт. Славянка, Приморский край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«Пьяцце Фуд»,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ПАО "Сбербанк России",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ОАО "РЖД",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АО "Международный аэропорт Владивосток", г. Артем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90" y="2508473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Презентационные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в команде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 проектной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Логическое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Аналитическое мышление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3420031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Excel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1С</a:t>
            </a:r>
            <a:r>
              <a:rPr lang="ru-RU" dirty="0"/>
              <a:t>: Предприятие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MS </a:t>
            </a:r>
            <a:r>
              <a:rPr lang="ru-RU" dirty="0" err="1"/>
              <a:t>PowerPoint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PostgreSQL</a:t>
            </a:r>
            <a:r>
              <a:rPr lang="ru-RU" dirty="0"/>
              <a:t>, </a:t>
            </a:r>
            <a:r>
              <a:rPr lang="ru-RU" dirty="0" err="1" smtClean="0"/>
              <a:t>ClickHouse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Битрикс24</a:t>
            </a:r>
          </a:p>
          <a:p>
            <a:endParaRPr lang="ru-RU" dirty="0"/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89" y="2089569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30 компаний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37689" y="1670943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507969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29%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71%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Да-29 %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71%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Да-98%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86%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14%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8.9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9.4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Нет-35%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90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38.03.02  Менеджмент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"Мир Упаковки", г. Владивосток</a:t>
            </a:r>
            <a:endParaRPr lang="en-US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 ПАО "Ростелеком", г. Санкт-Петербург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"Стальград", г. Владивосток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"Тайм Лизинг", г. Владивосток </a:t>
            </a:r>
            <a:endParaRPr lang="en-US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ПАО СКБ Приморья "Примсоцбанк", г. Владивосток </a:t>
            </a:r>
            <a:endParaRPr lang="en-US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«Канцелярская крыса», г. Владивосток </a:t>
            </a:r>
            <a:endParaRPr lang="en-US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"Эй-Пи Трейд", г. Владивосток </a:t>
            </a:r>
            <a:endParaRPr lang="en-US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"ДельтаЛизинг", г. Владивосток </a:t>
            </a:r>
            <a:endParaRPr lang="en-US"/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90" y="2346951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Презентационные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в команде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 проектной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Логическое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Аналитическое мышление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4578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Системы управления взаимоотношениями с клиентами (CRM)  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Программное обеспечение для управления проектами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Инструменты для анализа данных 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90" y="2011685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47 компаний приняли участие в опросе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37690" y="1560265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888415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26%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74%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26%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74%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Да-99%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72%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28%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8.6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9.6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27%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Нет-73%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44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7852" y="188861"/>
            <a:ext cx="8198186" cy="91963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2000" dirty="0"/>
              <a:t>Результаты оценки удовлетворенности работодателей качеством, организацией и содержанием учебного процесса в ВВГУ по ОПОП ВО</a:t>
            </a:r>
            <a:endParaRPr lang="ru-RU" sz="2000" b="1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436384" y="195542"/>
            <a:ext cx="2350745" cy="725475"/>
          </a:xfrm>
          <a:prstGeom prst="rect">
            <a:avLst/>
          </a:prstGeom>
        </p:spPr>
      </p:pic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718757"/>
              </p:ext>
            </p:extLst>
          </p:nvPr>
        </p:nvGraphicFramePr>
        <p:xfrm>
          <a:off x="190130" y="948321"/>
          <a:ext cx="11738517" cy="575117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494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28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54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54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05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05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54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54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0057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0492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0492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0492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0057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0057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0057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0057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00573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00573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00573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400573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835977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</a:tblGrid>
              <a:tr h="1924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Вопросы/ Направления подготовки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1" u="none" strike="noStrike" dirty="0">
                          <a:effectLst/>
                        </a:rPr>
                        <a:t>38.03.04 Государственное и муниципальное управление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1" u="none" strike="noStrike" dirty="0">
                          <a:effectLst/>
                        </a:rPr>
                        <a:t>23.03.03 Эксплуатация транспортно-технологических машин и комплексов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09.02.07  Информационные системы и программирование 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39" marR="6839" marT="6839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1" u="none" strike="noStrike" dirty="0">
                          <a:effectLst/>
                        </a:rPr>
                        <a:t>11.03.02 Инфокоммуникационные технологии и системы связи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1" u="none" strike="noStrike" dirty="0">
                          <a:effectLst/>
                        </a:rPr>
                        <a:t>41.03.05 Международные отношения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1" u="none" strike="noStrike" dirty="0">
                          <a:effectLst/>
                        </a:rPr>
                        <a:t>38.03.02 Менеджмент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1" u="none" strike="noStrike" dirty="0">
                          <a:effectLst/>
                        </a:rPr>
                        <a:t>44.03.01 Педагогическое образование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1" u="none" strike="noStrike" dirty="0">
                          <a:effectLst/>
                        </a:rPr>
                        <a:t>09.03.03 Прикладная информатика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1" u="none" strike="noStrike" dirty="0">
                          <a:effectLst/>
                        </a:rPr>
                        <a:t>42.03.01 Реклама и связи с общественностью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1" u="none" strike="noStrike" dirty="0">
                          <a:effectLst/>
                        </a:rPr>
                        <a:t>42.03.04 Телевидение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1" u="none" strike="noStrike" dirty="0">
                          <a:effectLst/>
                        </a:rPr>
                        <a:t>38.03.01 Экономика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1" u="none" strike="noStrike" dirty="0">
                          <a:effectLst/>
                        </a:rPr>
                        <a:t>38.03.07 Товароведение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1" u="none" strike="noStrike" dirty="0">
                          <a:effectLst/>
                        </a:rPr>
                        <a:t>09.03.04 Программная инженерия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1" u="none" strike="noStrike" dirty="0">
                          <a:effectLst/>
                        </a:rPr>
                        <a:t>43.03.01 Сервис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1" u="none" strike="noStrike" dirty="0">
                          <a:effectLst/>
                        </a:rPr>
                        <a:t>23.03.01 Технология транспортных процессов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1" u="none" strike="noStrike" dirty="0">
                          <a:effectLst/>
                        </a:rPr>
                        <a:t>43.03.02 Туризм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1" u="none" strike="noStrike" dirty="0">
                          <a:effectLst/>
                        </a:rPr>
                        <a:t>05.03.06 Экология и природопользование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1" u="none" strike="noStrike" dirty="0">
                          <a:effectLst/>
                        </a:rPr>
                        <a:t>44.03.05 Дизайн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1" u="none" strike="noStrike" dirty="0">
                          <a:effectLst/>
                        </a:rPr>
                        <a:t>38.03.06 </a:t>
                      </a:r>
                      <a:r>
                        <a:rPr lang="ru-RU" sz="1000" b="1" u="none" strike="noStrike" dirty="0" smtClean="0">
                          <a:effectLst/>
                        </a:rPr>
                        <a:t>Торговое дело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1" u="none" strike="noStrike" dirty="0">
                          <a:effectLst/>
                        </a:rPr>
                        <a:t>44.03.01 Физическая культура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000" b="1" u="none" strike="noStrike" kern="1200" dirty="0">
                          <a:effectLst/>
                        </a:rPr>
                        <a:t>Среднее значение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39" marR="6839" marT="6839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6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</a:rPr>
                        <a:t>Был ли практикант принят в штат компании? Да , в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3</a:t>
                      </a:r>
                      <a:r>
                        <a:rPr lang="en-US" sz="1300" u="none" strike="noStrike" dirty="0" smtClean="0">
                          <a:effectLst/>
                        </a:rPr>
                        <a:t>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32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63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28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29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87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8</a:t>
                      </a:r>
                      <a:r>
                        <a:rPr lang="en-US" sz="1300" u="none" strike="noStrike" dirty="0" smtClean="0">
                          <a:effectLst/>
                        </a:rPr>
                        <a:t>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35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30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34,9</a:t>
                      </a:r>
                      <a:endParaRPr lang="ru-RU" sz="13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65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</a:rPr>
                        <a:t>Оплачивала ли компания работу практиканта? Да, в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en-US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34,9</a:t>
                      </a:r>
                      <a:endParaRPr lang="ru-RU" sz="13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 smtClean="0">
                          <a:effectLst/>
                        </a:rPr>
                        <a:t>Актуальны ли навыки практиканта. </a:t>
                      </a:r>
                      <a:r>
                        <a:rPr lang="ru-RU" sz="1300" u="none" strike="noStrike" dirty="0">
                          <a:effectLst/>
                        </a:rPr>
                        <a:t>Да, в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en-US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87,4</a:t>
                      </a:r>
                      <a:endParaRPr lang="ru-RU" sz="13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612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</a:rPr>
                        <a:t>Проявлял ли инициативу при решении полученных задач? Да, в 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>
                          <a:effectLst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99,5</a:t>
                      </a:r>
                      <a:endParaRPr lang="ru-RU" sz="13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5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</a:rPr>
                        <a:t>Удовлетворенность уровнем практической подготовки практикантов от 1 до 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9,2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8,4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8,8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9,4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8,2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  <a:endParaRPr lang="ru-RU" sz="13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612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</a:rPr>
                        <a:t>Уровень соблюдения практикантом трудовой дисциплины от 1 до 10 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9,9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9,6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9,6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9,7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9,2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9,3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9,9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8,9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  <a:endParaRPr lang="ru-RU" sz="13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940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effectLst/>
                        </a:rPr>
                        <a:t>Планируете ли Вы </a:t>
                      </a:r>
                      <a:r>
                        <a:rPr lang="ru-RU" sz="1300" u="none" strike="noStrike" smtClean="0">
                          <a:effectLst/>
                        </a:rPr>
                        <a:t>трудоустройство </a:t>
                      </a:r>
                      <a:r>
                        <a:rPr lang="ru-RU" sz="1300" u="none" strike="noStrike">
                          <a:effectLst/>
                        </a:rPr>
                        <a:t>практиканта?  Да, в 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n-US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73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en-US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75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u="none" strike="noStrike" dirty="0" smtClean="0">
                          <a:effectLst/>
                        </a:rPr>
                        <a:t>68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9" marR="6839" marT="683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69,4</a:t>
                      </a:r>
                      <a:endParaRPr lang="ru-RU" sz="13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120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8560150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dirty="0"/>
              <a:t>38.03.04  Государственное и муниципальное </a:t>
            </a:r>
            <a:r>
              <a:rPr lang="ru-RU" sz="3200" dirty="0" smtClean="0"/>
              <a:t>управление</a:t>
            </a:r>
            <a:endParaRPr lang="ru-RU" sz="32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822629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5389" y="2465955"/>
            <a:ext cx="5643146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АО «Восточная верфь», г. </a:t>
            </a:r>
            <a:r>
              <a:rPr lang="ru-RU" dirty="0" smtClean="0"/>
              <a:t>Владивосток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АНО "Центр содействия развитию молодежи Приморского края",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Агентство по Делам Молодежи Приморского края 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МАУДО «Владивостокский городской Дворец детского творчества», Детский технопарк "</a:t>
            </a:r>
            <a:r>
              <a:rPr lang="ru-RU" dirty="0" err="1"/>
              <a:t>Кванториум</a:t>
            </a:r>
            <a:r>
              <a:rPr lang="ru-RU" dirty="0"/>
              <a:t>" , г. Владивосток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333777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Digital skills (</a:t>
            </a:r>
            <a:r>
              <a:rPr lang="ru-RU" sz="1800" dirty="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8535" y="2609975"/>
            <a:ext cx="3825897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Эффективная коммуникация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Аналитическое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Умение </a:t>
            </a:r>
            <a:r>
              <a:rPr lang="ru-RU" dirty="0"/>
              <a:t>работать в </a:t>
            </a:r>
            <a:r>
              <a:rPr lang="ru-RU" dirty="0" smtClean="0"/>
              <a:t>команде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Этика </a:t>
            </a:r>
            <a:r>
              <a:rPr lang="ru-RU" dirty="0"/>
              <a:t>и социальная ответственность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5842121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Платформы </a:t>
            </a:r>
            <a:r>
              <a:rPr lang="ru-RU" dirty="0"/>
              <a:t>для управления проектами и </a:t>
            </a:r>
            <a:r>
              <a:rPr lang="ru-RU" dirty="0" smtClean="0"/>
              <a:t>программами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Системы </a:t>
            </a:r>
            <a:r>
              <a:rPr lang="ru-RU" dirty="0"/>
              <a:t>для управления документооборотом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Средства </a:t>
            </a:r>
            <a:r>
              <a:rPr lang="ru-RU" dirty="0"/>
              <a:t>для видеоконференций и </a:t>
            </a:r>
            <a:r>
              <a:rPr lang="ru-RU" dirty="0" smtClean="0"/>
              <a:t>онлайн-взаимодействия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Инструменты </a:t>
            </a:r>
            <a:r>
              <a:rPr lang="ru-RU" dirty="0"/>
              <a:t>для управления городскими и муниципальными сервисами </a:t>
            </a:r>
            <a:br>
              <a:rPr lang="ru-RU" dirty="0"/>
            </a:br>
            <a:endParaRPr lang="ru-RU" dirty="0"/>
          </a:p>
        </p:txBody>
      </p:sp>
      <p:sp>
        <p:nvSpPr>
          <p:cNvPr id="18" name="Заголовок 1"/>
          <p:cNvSpPr txBox="1"/>
          <p:nvPr/>
        </p:nvSpPr>
        <p:spPr>
          <a:xfrm>
            <a:off x="515389" y="1751793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58535" y="2176517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18 компаний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690316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241940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 smtClean="0">
                <a:latin typeface="Calibri Light" panose="020F0302020204030204" pitchFamily="34" charset="0"/>
              </a:rPr>
              <a:t>Нет – 100%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– 100%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.8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9.1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72%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Нет-28%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91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/>
              <a:t>38.03.06  Торговое дело </a:t>
            </a:r>
            <a:endParaRPr lang="ru-RU" sz="360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"ДНС Ритейл",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"Транзит",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«Романи»,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"ССК "Звезда", г. Большой Камень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"Мир Упаковки",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"НИКО",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Магазин «Бубль-Гум», ИП Пузанов Станислав Владимирович, г. Владивосток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8535" y="2523847"/>
            <a:ext cx="3969913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Клиентоориентированность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Навыки ведения переговоров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Организационные </a:t>
            </a:r>
            <a:r>
              <a:rPr lang="ru-RU" dirty="0" smtClean="0"/>
              <a:t>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Коммуникативные навыки</a:t>
            </a:r>
            <a:endParaRPr lang="ru-RU" dirty="0"/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4113929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Системы управления взаимоотношениями с клиентами (CRM)  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Электронная </a:t>
            </a:r>
            <a:r>
              <a:rPr lang="ru-RU" dirty="0" smtClean="0"/>
              <a:t>коммерция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Платформы для маркетинга и рекламы  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90" y="2151264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38 компаний приняли участие в опросе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37690" y="1706116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793197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8.2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8.8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69%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Нет-31%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20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/>
              <a:t>38.03.07  Товароведение </a:t>
            </a:r>
            <a:endParaRPr lang="ru-RU" sz="360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/>
              <a:t>ПАО "Ростелеком", г. </a:t>
            </a:r>
            <a:r>
              <a:rPr lang="ru-RU" smtClean="0"/>
              <a:t>Санкт-Петербург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"Твой Терминал" , г. </a:t>
            </a:r>
            <a:r>
              <a:rPr lang="ru-RU" smtClean="0"/>
              <a:t>Владивосток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 АО </a:t>
            </a:r>
            <a:r>
              <a:rPr lang="ru-RU" smtClean="0"/>
              <a:t>«Военторг-Восток»</a:t>
            </a:r>
            <a:endParaRPr lang="ru-RU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«Вира»,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endParaRPr lang="ru-RU"/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8535" y="2653032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Организационные навыки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в команде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 проектной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Логическое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Аналитическое мышление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3420031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1С</a:t>
            </a:r>
            <a:r>
              <a:rPr lang="ru-RU" dirty="0"/>
              <a:t>: Предприятие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Битрикс24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Программное обеспечение для анализа данных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58535" y="2135603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solidFill>
                  <a:schemeClr val="tx1"/>
                </a:solidFill>
              </a:rPr>
              <a:t>8</a:t>
            </a:r>
            <a:r>
              <a:rPr lang="ru-RU" smtClean="0">
                <a:solidFill>
                  <a:schemeClr val="tx1"/>
                </a:solidFill>
              </a:rPr>
              <a:t> компаний приняли участие в опросе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718110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325107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87%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87 %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8.5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8.5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Да- 55%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Нет- 45%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67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 smtClean="0"/>
              <a:t>40.02.01  Право и организация социального обеспечения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2107" y="2441086"/>
            <a:ext cx="5377900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КГКУ "Центр содействия семейному устройству детей-сирот и детей, оставшихся без попечения родителей г. Артема", г. Артем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ОПФР по Приморскому краю, клиентская служба (на правах отдела) в г. Артеме, г. Артем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88" y="2603579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Презентационные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в команде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 проектной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Логическое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Аналитическое мышление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5554089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Юридические </a:t>
            </a:r>
            <a:r>
              <a:rPr lang="ru-RU" dirty="0"/>
              <a:t>базы данных и поисковые системы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Инструменты </a:t>
            </a:r>
            <a:r>
              <a:rPr lang="ru-RU" dirty="0"/>
              <a:t>для создания и редактирования документов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Инструменты </a:t>
            </a:r>
            <a:r>
              <a:rPr lang="ru-RU" dirty="0"/>
              <a:t>для исследования нормативно-правовых актов </a:t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Часть </a:t>
            </a:r>
            <a:r>
              <a:rPr lang="ru-RU" dirty="0" smtClean="0"/>
              <a:t>учреждений, </a:t>
            </a:r>
            <a:r>
              <a:rPr lang="ru-RU" dirty="0"/>
              <a:t>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89" y="2246249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3 организации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37690" y="1717348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743503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Нет- 100%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Нет- 100%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71%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Нет-2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81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/>
              <a:t>41.03.05  Международные отношения </a:t>
            </a:r>
            <a:endParaRPr lang="ru-RU" sz="360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/>
              <a:t>ОАО «РЖД», Восточно-Сибирская железная дорога, филиал, г. Иркутск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АО "Примавтодор",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АО "Восточный Порт", г. Находка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"Фарес", г. Владивосток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90" y="2346951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Коммуникационные навыки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Деловое общение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 проектной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Логическое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Аналитическое мышление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4578787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Инструменты </a:t>
            </a:r>
            <a:r>
              <a:rPr lang="ru-RU" dirty="0"/>
              <a:t>для анализа данных и статистики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Программное </a:t>
            </a:r>
            <a:r>
              <a:rPr lang="ru-RU" dirty="0"/>
              <a:t>обеспечение для создания </a:t>
            </a:r>
            <a:r>
              <a:rPr lang="ru-RU" dirty="0" smtClean="0"/>
              <a:t>презентаций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Платформы </a:t>
            </a:r>
            <a:r>
              <a:rPr lang="ru-RU" dirty="0"/>
              <a:t>для управления проектами и исследованиями </a:t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90" y="1717347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11 компаний приняли участие в опросе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223563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753444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32%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Да-32%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Да-99%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8.3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81 %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Нет-1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55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8560150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05.03.06  Экология и природопользование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5735370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/>
              <a:t>ФГБУН Тихоокеанский океанологический институт им. В.И. Ильичева Дальневосточного отделения Российской академии наук (ТОИ ДВО РАН),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ФГБУН Ботаничекский сад-институт Дальневосточного отделения Российской академии наук, г. Владивосток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7184924" y="4542944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Digital skills (</a:t>
            </a:r>
            <a:r>
              <a:rPr lang="ru-RU" sz="1800" dirty="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88852" y="2643815"/>
            <a:ext cx="5667788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Аналитическое мышление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Командная </a:t>
            </a:r>
            <a:r>
              <a:rPr lang="ru-RU" dirty="0"/>
              <a:t>работа в междисциплинарных </a:t>
            </a:r>
            <a:r>
              <a:rPr lang="ru-RU" dirty="0" smtClean="0"/>
              <a:t>командах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Решение </a:t>
            </a:r>
            <a:r>
              <a:rPr lang="ru-RU" dirty="0"/>
              <a:t>экологических и природоохранных </a:t>
            </a:r>
            <a:r>
              <a:rPr lang="ru-RU" dirty="0" smtClean="0"/>
              <a:t>проблем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Управление </a:t>
            </a:r>
            <a:r>
              <a:rPr lang="ru-RU" dirty="0"/>
              <a:t>проектами в рамках госпрограмм и инициатив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71646" y="4923045"/>
            <a:ext cx="5684994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Географические информационные системы (ГИС</a:t>
            </a:r>
            <a:r>
              <a:rPr lang="ru-RU" dirty="0" smtClean="0"/>
              <a:t>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Анализ </a:t>
            </a:r>
            <a:r>
              <a:rPr lang="ru-RU" dirty="0" smtClean="0"/>
              <a:t>данных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Моделирование экосистем с использованием локальных </a:t>
            </a:r>
            <a:r>
              <a:rPr lang="ru-RU" dirty="0" smtClean="0"/>
              <a:t>программ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Владение облачными платформами для хранения и обработки 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7195576" y="2206423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</a:rPr>
              <a:t>8</a:t>
            </a:r>
            <a:r>
              <a:rPr lang="ru-RU" smtClean="0">
                <a:solidFill>
                  <a:schemeClr val="tx1"/>
                </a:solidFill>
              </a:rPr>
              <a:t> компаний приняли участие в опросе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721439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495609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/>
              <a:t>42.02.01  Реклама </a:t>
            </a:r>
            <a:endParaRPr lang="ru-RU" sz="360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"ЭДС" 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"Асклепий",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АО "Авиакомпания Аврора", г. Южно-Сахалинск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</a:t>
            </a:r>
            <a:r>
              <a:rPr lang="ru-RU" dirty="0" err="1"/>
              <a:t>Биоскэйл</a:t>
            </a:r>
            <a:r>
              <a:rPr lang="ru-RU" dirty="0"/>
              <a:t>" , г. Владивосток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90" y="2346951"/>
            <a:ext cx="5214894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Работа </a:t>
            </a:r>
            <a:r>
              <a:rPr lang="ru-RU" dirty="0"/>
              <a:t>в команде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 проектной </a:t>
            </a:r>
            <a:r>
              <a:rPr lang="ru-RU" dirty="0" smtClean="0"/>
              <a:t>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Креативность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Способность </a:t>
            </a:r>
            <a:r>
              <a:rPr lang="ru-RU" dirty="0"/>
              <a:t>к критическому </a:t>
            </a:r>
            <a:r>
              <a:rPr lang="ru-RU" dirty="0" smtClean="0"/>
              <a:t>мышлению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Организационные </a:t>
            </a:r>
            <a:r>
              <a:rPr lang="ru-RU" dirty="0"/>
              <a:t>навыки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5194049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Инструменты </a:t>
            </a:r>
            <a:r>
              <a:rPr lang="ru-RU" dirty="0"/>
              <a:t>для управления кампаниями в социальных </a:t>
            </a:r>
            <a:r>
              <a:rPr lang="ru-RU" dirty="0" smtClean="0"/>
              <a:t>сетях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Программное </a:t>
            </a:r>
            <a:r>
              <a:rPr lang="ru-RU" dirty="0"/>
              <a:t>обеспечение для создания рекламного </a:t>
            </a:r>
            <a:r>
              <a:rPr lang="ru-RU" dirty="0" smtClean="0"/>
              <a:t>контента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Инструменты </a:t>
            </a:r>
            <a:r>
              <a:rPr lang="ru-RU" dirty="0"/>
              <a:t>для </a:t>
            </a:r>
            <a:r>
              <a:rPr lang="en-US" dirty="0"/>
              <a:t>SEO </a:t>
            </a:r>
            <a:r>
              <a:rPr lang="ru-RU" dirty="0"/>
              <a:t>и </a:t>
            </a:r>
            <a:r>
              <a:rPr lang="en-US" dirty="0"/>
              <a:t>SEM </a:t>
            </a:r>
            <a:br>
              <a:rPr lang="en-US" dirty="0"/>
            </a:br>
            <a:r>
              <a:rPr lang="en-US" dirty="0"/>
              <a:t>   </a:t>
            </a:r>
            <a:r>
              <a:rPr lang="en-US" dirty="0" smtClean="0"/>
              <a:t>-</a:t>
            </a:r>
            <a:endParaRPr lang="ru-RU" dirty="0"/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90" y="1717347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36 компаний приняли участие в опросе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223563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988823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8.8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9.3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64%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Нет-34%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74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8927104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42.03.01  Реклама и связи с общественностью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562144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"Авангард", г. </a:t>
            </a:r>
            <a:r>
              <a:rPr lang="ru-RU" dirty="0" smtClean="0"/>
              <a:t>Владивосток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"Содружество", г. Владивосток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"Квадрат", </a:t>
            </a:r>
            <a:r>
              <a:rPr lang="ru-RU" dirty="0" err="1"/>
              <a:t>г.Владивосток</a:t>
            </a:r>
            <a:r>
              <a:rPr lang="ru-RU" dirty="0"/>
              <a:t> </a:t>
            </a:r>
            <a:endParaRPr lang="ru-RU" dirty="0" smtClean="0"/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21253" y="2489562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Презентационные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в команде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 проектной </a:t>
            </a:r>
            <a:r>
              <a:rPr lang="ru-RU" dirty="0" smtClean="0"/>
              <a:t>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Коммуникация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Креативность</a:t>
            </a:r>
            <a:endParaRPr lang="ru-RU" dirty="0"/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6431" y="4639570"/>
            <a:ext cx="5475168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Инструменты </a:t>
            </a:r>
            <a:r>
              <a:rPr lang="ru-RU" dirty="0"/>
              <a:t>для управления социальными сетями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Платформы </a:t>
            </a:r>
            <a:r>
              <a:rPr lang="ru-RU" dirty="0"/>
              <a:t>для анализа данных и </a:t>
            </a:r>
            <a:r>
              <a:rPr lang="ru-RU" dirty="0" smtClean="0"/>
              <a:t>мониторинга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Программное </a:t>
            </a:r>
            <a:r>
              <a:rPr lang="ru-RU" dirty="0"/>
              <a:t>обеспечение для создания графики и контента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Инструменты </a:t>
            </a:r>
            <a:r>
              <a:rPr lang="ru-RU" dirty="0"/>
              <a:t>для управления проектами и совместной работы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21252" y="2106337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Soft skills (</a:t>
            </a:r>
            <a:r>
              <a:rPr lang="ru-RU" sz="1800" dirty="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24 компаний приняли участие в опросе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096431" y="1664603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122576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9.2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9.</a:t>
            </a:r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87%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Нет-1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62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42.03.04  Телевидение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5600597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КГБУ "Общественное Телевидение Приморья", г. Владивосток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Информационное агентство </a:t>
            </a:r>
            <a:r>
              <a:rPr lang="ru-RU" dirty="0" err="1" smtClean="0"/>
              <a:t>PrimaMedia</a:t>
            </a:r>
            <a:r>
              <a:rPr lang="ru-RU" dirty="0" smtClean="0"/>
              <a:t>, г. Владивосток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"Агентство Инк", г. Владивосток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90" y="2346951"/>
            <a:ext cx="4599632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Коммуникация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Креативность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Работа </a:t>
            </a:r>
            <a:r>
              <a:rPr lang="ru-RU" dirty="0"/>
              <a:t>в </a:t>
            </a:r>
            <a:r>
              <a:rPr lang="ru-RU" dirty="0" smtClean="0"/>
              <a:t>команде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Способность </a:t>
            </a:r>
            <a:r>
              <a:rPr lang="ru-RU" dirty="0"/>
              <a:t>к критическому </a:t>
            </a:r>
            <a:r>
              <a:rPr lang="ru-RU" dirty="0" smtClean="0"/>
              <a:t>мышлению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Адаптивность</a:t>
            </a:r>
            <a:endParaRPr lang="ru-RU" dirty="0"/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4978025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Программное </a:t>
            </a:r>
            <a:r>
              <a:rPr lang="ru-RU" dirty="0"/>
              <a:t>обеспечение для </a:t>
            </a:r>
            <a:r>
              <a:rPr lang="ru-RU" dirty="0" smtClean="0"/>
              <a:t>монтажа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Инструменты </a:t>
            </a:r>
            <a:r>
              <a:rPr lang="ru-RU" dirty="0"/>
              <a:t>для управления </a:t>
            </a:r>
            <a:r>
              <a:rPr lang="ru-RU" dirty="0" smtClean="0"/>
              <a:t>проектами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Социальные </a:t>
            </a:r>
            <a:r>
              <a:rPr lang="ru-RU" dirty="0"/>
              <a:t>сети для продвижения контента </a:t>
            </a:r>
            <a:br>
              <a:rPr lang="ru-RU" dirty="0"/>
            </a:br>
            <a:r>
              <a:rPr lang="ru-RU" dirty="0"/>
              <a:t>  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90" y="1717347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7</a:t>
            </a:r>
            <a:r>
              <a:rPr lang="ru-RU" dirty="0" smtClean="0">
                <a:solidFill>
                  <a:schemeClr val="tx1"/>
                </a:solidFill>
              </a:rPr>
              <a:t> компаний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223563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34998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28%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Да-28%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8.7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48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2" y="498088"/>
            <a:ext cx="8070697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/>
              <a:t>43.02.13  Технология парикмахерского искусства </a:t>
            </a:r>
            <a:endParaRPr lang="ru-RU" sz="360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/>
              <a:t>ООО «ГК Юником», г. Владивосток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"Славда-Трэйд", г. Владивосток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«Мир Упаковки" , г. Владивосток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«Санаторий «Амурский Залив», г. Владивосток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«Этажи», г. Владивосток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«Кэй ЭФ и Владивосток», г. Владивосток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90" y="2346951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Клиентоориентированность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Коммуникация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Креативность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Внимание </a:t>
            </a:r>
            <a:r>
              <a:rPr lang="ru-RU" dirty="0"/>
              <a:t>к </a:t>
            </a:r>
            <a:r>
              <a:rPr lang="ru-RU" dirty="0" smtClean="0"/>
              <a:t>деталям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Адаптивность</a:t>
            </a:r>
            <a:endParaRPr lang="ru-RU" dirty="0"/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5770113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Программное </a:t>
            </a:r>
            <a:r>
              <a:rPr lang="ru-RU" dirty="0"/>
              <a:t>обеспечение для управления салоном </a:t>
            </a:r>
            <a:r>
              <a:rPr lang="ru-RU" dirty="0" smtClean="0"/>
              <a:t>красоты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Социальные </a:t>
            </a:r>
            <a:r>
              <a:rPr lang="ru-RU" dirty="0"/>
              <a:t>сети для продвижения </a:t>
            </a:r>
            <a:r>
              <a:rPr lang="ru-RU" dirty="0" smtClean="0"/>
              <a:t>услуг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Инструменты </a:t>
            </a:r>
            <a:r>
              <a:rPr lang="ru-RU" dirty="0"/>
              <a:t>для создания контента </a:t>
            </a:r>
            <a:br>
              <a:rPr lang="ru-RU" dirty="0"/>
            </a:br>
            <a:r>
              <a:rPr lang="ru-RU" dirty="0"/>
              <a:t>  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97623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89" y="2022022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15 компаний приняли участие в опросе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37689" y="1630635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131962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Да-7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8.6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9.3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Нет-3</a:t>
            </a: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38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/>
              <a:t>43.02.14  Гостиничное дело </a:t>
            </a:r>
            <a:endParaRPr lang="ru-RU" sz="360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6276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"Нова",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"ДЖИ1 Интертейнмент", г. Артем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"Аванта", г. Владивосток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90" y="2346951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Клиентоориентированность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Коммуникация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Управление временем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Проблемное решение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Командная </a:t>
            </a:r>
            <a:r>
              <a:rPr lang="ru-RU" dirty="0"/>
              <a:t>работа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5338065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Системы </a:t>
            </a:r>
            <a:r>
              <a:rPr lang="ru-RU" dirty="0"/>
              <a:t>управления гостиничным </a:t>
            </a:r>
            <a:r>
              <a:rPr lang="ru-RU" dirty="0" smtClean="0"/>
              <a:t>обслуживанием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Платформы </a:t>
            </a:r>
            <a:r>
              <a:rPr lang="ru-RU" dirty="0"/>
              <a:t>для онлайн-бронирования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Системы </a:t>
            </a:r>
            <a:r>
              <a:rPr lang="ru-RU" dirty="0"/>
              <a:t>управления взаимоотношениями с клиентами (</a:t>
            </a:r>
            <a:r>
              <a:rPr lang="en-US" dirty="0"/>
              <a:t>CRM)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Программное </a:t>
            </a:r>
            <a:r>
              <a:rPr lang="ru-RU" dirty="0"/>
              <a:t>обеспечение для анализа данных 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90" y="1717347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11 компаний приняли участие в опросе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223563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486183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80%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Да-20%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80%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9.4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9.8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71%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Нет-39%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92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en-US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en-US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90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</a:t>
            </a:r>
            <a:r>
              <a:rPr lang="en-US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en-US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90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en-US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82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en-US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18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en-US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80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</a:t>
            </a:r>
            <a:r>
              <a:rPr lang="en-US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20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48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43.03.01  Сервис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5621442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/>
              <a:t>АО "Международный аэропорт Владивосток", г. Артем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АО "Приморское </a:t>
            </a:r>
            <a:r>
              <a:rPr lang="ru-RU" smtClean="0"/>
              <a:t>аген</a:t>
            </a:r>
            <a:r>
              <a:rPr lang="ru-RU"/>
              <a:t>т</a:t>
            </a:r>
            <a:r>
              <a:rPr lang="ru-RU" smtClean="0"/>
              <a:t>ство </a:t>
            </a:r>
            <a:r>
              <a:rPr lang="ru-RU"/>
              <a:t>авиационных компаний", г. Владивосток </a:t>
            </a:r>
            <a:endParaRPr lang="en-US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"Асклепий", г. Владивосток </a:t>
            </a:r>
            <a:endParaRPr lang="ru-RU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АПК "Карьера-Форум", г. Владивосток </a:t>
            </a:r>
            <a:endParaRPr lang="ru-RU" smtClean="0"/>
          </a:p>
          <a:p>
            <a:pPr marL="285750" indent="-285750">
              <a:buFont typeface="Arial" pitchFamily="34" charset="0"/>
              <a:buChar char="•"/>
            </a:pPr>
            <a:endParaRPr lang="ru-RU"/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3761829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40797" y="4138795"/>
            <a:ext cx="548379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Программное обеспечение для управления </a:t>
            </a:r>
            <a:r>
              <a:rPr lang="ru-RU" dirty="0" smtClean="0"/>
              <a:t>проектами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Инструменты для онлайн-коммуникации и совместной работы  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Электронная коммерция и платформы онлайн-сервисов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90" y="1717347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15 компаний приняли участие в опросе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223563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  <p:sp>
        <p:nvSpPr>
          <p:cNvPr id="21" name="Прямоугольник 20"/>
          <p:cNvSpPr/>
          <p:nvPr/>
        </p:nvSpPr>
        <p:spPr>
          <a:xfrm>
            <a:off x="6133956" y="2216223"/>
            <a:ext cx="492686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Коммуникационные навыки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Развитая </a:t>
            </a:r>
            <a:r>
              <a:rPr lang="ru-RU" dirty="0" err="1" smtClean="0"/>
              <a:t>эмпатия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Организационные способности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Креативное мышление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492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85%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85%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9.3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9.</a:t>
            </a:r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Нет-2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66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43.03.02  Туризм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"Астория", г.Владивосток </a:t>
            </a:r>
            <a:endParaRPr lang="ru-RU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"Нова", г. Владивосток </a:t>
            </a:r>
            <a:endParaRPr lang="ru-RU" smtClean="0"/>
          </a:p>
          <a:p>
            <a:pPr marL="285750" indent="-285750">
              <a:buFont typeface="Arial" pitchFamily="34" charset="0"/>
              <a:buChar char="•"/>
            </a:pPr>
            <a:endParaRPr lang="ru-RU"/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025047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3956" y="2216223"/>
            <a:ext cx="492686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Коммуникационные навыки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Эмпатия</a:t>
            </a:r>
            <a:r>
              <a:rPr lang="ru-RU" dirty="0" smtClean="0"/>
              <a:t> </a:t>
            </a:r>
            <a:r>
              <a:rPr lang="ru-RU" dirty="0"/>
              <a:t>и умение работать с </a:t>
            </a:r>
            <a:r>
              <a:rPr lang="ru-RU" dirty="0" smtClean="0"/>
              <a:t>клиентами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Организационные способности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Креативное мышление</a:t>
            </a:r>
            <a:endParaRPr lang="ru-RU" dirty="0"/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33956" y="4546101"/>
            <a:ext cx="6054310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Умение </a:t>
            </a:r>
            <a:r>
              <a:rPr lang="ru-RU" dirty="0"/>
              <a:t>использовать системы управления туристическими ресурсами (</a:t>
            </a:r>
            <a:r>
              <a:rPr lang="ru-RU" dirty="0" smtClean="0"/>
              <a:t>TMS)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Работа </a:t>
            </a:r>
            <a:r>
              <a:rPr lang="ru-RU" dirty="0"/>
              <a:t>с онлайн-платформами для </a:t>
            </a:r>
            <a:r>
              <a:rPr lang="ru-RU" dirty="0" smtClean="0"/>
              <a:t>бронирования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Владение </a:t>
            </a:r>
            <a:r>
              <a:rPr lang="ru-RU" dirty="0"/>
              <a:t>инструментами для создания </a:t>
            </a:r>
            <a:r>
              <a:rPr lang="ru-RU" dirty="0" smtClean="0"/>
              <a:t>контента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Знание </a:t>
            </a:r>
            <a:r>
              <a:rPr lang="ru-RU" dirty="0"/>
              <a:t>основ </a:t>
            </a:r>
            <a:r>
              <a:rPr lang="ru-RU" dirty="0" smtClean="0"/>
              <a:t>SEO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digital</a:t>
            </a:r>
            <a:r>
              <a:rPr lang="en-US" dirty="0"/>
              <a:t>-</a:t>
            </a:r>
            <a:r>
              <a:rPr lang="ru-RU" dirty="0" err="1" smtClean="0"/>
              <a:t>marketing</a:t>
            </a:r>
            <a:r>
              <a:rPr lang="ru-RU" dirty="0" smtClean="0"/>
              <a:t> </a:t>
            </a:r>
            <a:r>
              <a:rPr lang="ru-RU" dirty="0"/>
              <a:t>для продвижения туристических услуг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90" y="1717347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12 компаний приняли участие в опросе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223563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674876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59%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41%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Да-59%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41%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82%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18%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9.4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9.</a:t>
            </a:r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68%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Нет-32%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13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/>
              <a:t>44.03.01  Педагогическое образование </a:t>
            </a:r>
            <a:endParaRPr lang="ru-RU" sz="360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5377900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АНПОО "ДВЦНО", г. </a:t>
            </a:r>
            <a:r>
              <a:rPr lang="ru-RU" dirty="0" smtClean="0"/>
              <a:t>Владивосток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Центр дополнительного образования "Учебная империя", ИП </a:t>
            </a:r>
            <a:r>
              <a:rPr lang="ru-RU" dirty="0" err="1"/>
              <a:t>Прошьянц</a:t>
            </a:r>
            <a:r>
              <a:rPr lang="ru-RU" dirty="0"/>
              <a:t> Илья Юрьевич, г. Владивосток </a:t>
            </a:r>
            <a:r>
              <a:rPr lang="ru-RU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</a:t>
            </a:r>
            <a:r>
              <a:rPr lang="ru-RU" dirty="0" err="1"/>
              <a:t>Прайм</a:t>
            </a:r>
            <a:r>
              <a:rPr lang="ru-RU" dirty="0"/>
              <a:t> </a:t>
            </a:r>
            <a:r>
              <a:rPr lang="ru-RU" dirty="0" err="1"/>
              <a:t>Спик</a:t>
            </a:r>
            <a:r>
              <a:rPr lang="ru-RU" dirty="0"/>
              <a:t>", г. Владивосток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90" y="2346951"/>
            <a:ext cx="3359395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Коммуникация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Организационные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Креативность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Умение </a:t>
            </a:r>
            <a:r>
              <a:rPr lang="ru-RU" dirty="0"/>
              <a:t>работать в команде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5475168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Платформы </a:t>
            </a:r>
            <a:r>
              <a:rPr lang="ru-RU" dirty="0"/>
              <a:t>для онлайн-обучения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Инструменты </a:t>
            </a:r>
            <a:r>
              <a:rPr lang="ru-RU" dirty="0"/>
              <a:t>для создания образовательного контента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Программы для </a:t>
            </a:r>
            <a:r>
              <a:rPr lang="ru-RU" dirty="0"/>
              <a:t>видеоконференций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Инструменты </a:t>
            </a:r>
            <a:r>
              <a:rPr lang="ru-RU" dirty="0"/>
              <a:t>для оценки и тестирования </a:t>
            </a:r>
            <a:br>
              <a:rPr lang="ru-RU" dirty="0"/>
            </a:br>
            <a:r>
              <a:rPr lang="ru-RU" dirty="0"/>
              <a:t>  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90" y="1717347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11</a:t>
            </a:r>
            <a:r>
              <a:rPr lang="ru-RU" dirty="0" smtClean="0">
                <a:solidFill>
                  <a:schemeClr val="tx1"/>
                </a:solidFill>
              </a:rPr>
              <a:t> учреждений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223563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014453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60%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Да-40%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60%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en-US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.5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9.</a:t>
            </a:r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73%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Нет-2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15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45580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200" dirty="0"/>
              <a:t>49.03.02  Физическая культура для лиц с отклонениями в состоянии здоровья (адаптивная физическая культура) </a:t>
            </a:r>
            <a:endParaRPr lang="ru-RU" sz="32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619502" y="2462995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3054415"/>
            <a:ext cx="53779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/>
              <a:t>Дальневосточный федеральный университет </a:t>
            </a:r>
            <a:r>
              <a:rPr lang="ru-RU" smtClean="0"/>
              <a:t>«Медицинский </a:t>
            </a:r>
            <a:r>
              <a:rPr lang="ru-RU"/>
              <a:t>центр </a:t>
            </a:r>
            <a:r>
              <a:rPr lang="ru-RU" smtClean="0"/>
              <a:t>ДВФУ»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mtClean="0"/>
              <a:t>КГБУЗ «Владивостокская клиническая больница №1»</a:t>
            </a:r>
            <a:endParaRPr lang="ru-RU"/>
          </a:p>
        </p:txBody>
      </p:sp>
      <p:sp>
        <p:nvSpPr>
          <p:cNvPr id="13" name="Заголовок 1"/>
          <p:cNvSpPr txBox="1"/>
          <p:nvPr/>
        </p:nvSpPr>
        <p:spPr>
          <a:xfrm>
            <a:off x="6138639" y="4582293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17794" y="3063426"/>
            <a:ext cx="5475167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Эмпатия</a:t>
            </a:r>
            <a:r>
              <a:rPr lang="ru-RU" dirty="0" smtClean="0"/>
              <a:t> </a:t>
            </a:r>
            <a:r>
              <a:rPr lang="ru-RU" dirty="0"/>
              <a:t>и понимание </a:t>
            </a:r>
            <a:r>
              <a:rPr lang="ru-RU" dirty="0" smtClean="0"/>
              <a:t>потребностей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Коммуникационные навыки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Способность </a:t>
            </a:r>
            <a:r>
              <a:rPr lang="ru-RU" dirty="0"/>
              <a:t>к адаптации и </a:t>
            </a:r>
            <a:r>
              <a:rPr lang="ru-RU" dirty="0" smtClean="0"/>
              <a:t>гибкости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Управление стрессом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Навыки </a:t>
            </a:r>
            <a:r>
              <a:rPr lang="ru-RU" dirty="0"/>
              <a:t>работы в команде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57157" y="4994092"/>
            <a:ext cx="6015507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Владение </a:t>
            </a:r>
            <a:r>
              <a:rPr lang="ru-RU" dirty="0"/>
              <a:t>инструментами для мониторинга </a:t>
            </a:r>
            <a:r>
              <a:rPr lang="ru-RU" dirty="0" smtClean="0"/>
              <a:t>здоровья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Знание </a:t>
            </a:r>
            <a:r>
              <a:rPr lang="ru-RU" dirty="0"/>
              <a:t>основ физиологии и анатомии через специализированное программное </a:t>
            </a:r>
            <a:r>
              <a:rPr lang="ru-RU" dirty="0" smtClean="0"/>
              <a:t>обеспечение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Умение </a:t>
            </a:r>
            <a:r>
              <a:rPr lang="ru-RU" dirty="0"/>
              <a:t>работать с электронными медицинскими картами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2378919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17793" y="2728795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2828" y="4787440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2 компании приняли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17793" y="2324401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447224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100%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100%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9.5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9.5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Нет-20%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71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7325468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54.03.01  Дизайн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"Восточный луч", г. Владивосток </a:t>
            </a:r>
            <a:endParaRPr lang="ru-RU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"Эвернит", Владивосток </a:t>
            </a:r>
            <a:endParaRPr lang="ru-RU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ООО "Фуд-Плюс", г. </a:t>
            </a:r>
            <a:r>
              <a:rPr lang="ru-RU" smtClean="0"/>
              <a:t>Владивосток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/>
              <a:t>Студия "</a:t>
            </a:r>
            <a:r>
              <a:rPr lang="en-US"/>
              <a:t>Art-Mesh"</a:t>
            </a:r>
            <a:r>
              <a:rPr lang="ru-RU" smtClean="0"/>
              <a:t> </a:t>
            </a:r>
            <a:endParaRPr lang="ru-RU"/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37690" y="2346951"/>
            <a:ext cx="4134774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Креативное мышление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Хорошие </a:t>
            </a:r>
            <a:r>
              <a:rPr lang="ru-RU" dirty="0"/>
              <a:t>навыки </a:t>
            </a:r>
            <a:r>
              <a:rPr lang="ru-RU" dirty="0" smtClean="0"/>
              <a:t>коммуникации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Умение </a:t>
            </a:r>
            <a:r>
              <a:rPr lang="ru-RU" dirty="0"/>
              <a:t>работать в </a:t>
            </a:r>
            <a:r>
              <a:rPr lang="ru-RU" dirty="0" smtClean="0"/>
              <a:t>команде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Способность </a:t>
            </a:r>
            <a:r>
              <a:rPr lang="ru-RU" dirty="0"/>
              <a:t>к критическому </a:t>
            </a:r>
            <a:r>
              <a:rPr lang="ru-RU" dirty="0" smtClean="0"/>
              <a:t>анализу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Управление </a:t>
            </a:r>
            <a:r>
              <a:rPr lang="ru-RU" dirty="0"/>
              <a:t>временем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4783" y="4554293"/>
            <a:ext cx="6033465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Владение </a:t>
            </a:r>
            <a:r>
              <a:rPr lang="ru-RU" dirty="0"/>
              <a:t>графическими редакторами (</a:t>
            </a:r>
            <a:r>
              <a:rPr lang="en-US" dirty="0"/>
              <a:t>Adobe Photoshop, </a:t>
            </a:r>
            <a:r>
              <a:rPr lang="en-US" dirty="0" smtClean="0"/>
              <a:t>Illustrator)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Знание </a:t>
            </a:r>
            <a:r>
              <a:rPr lang="ru-RU" dirty="0"/>
              <a:t>инструментов для </a:t>
            </a:r>
            <a:r>
              <a:rPr lang="ru-RU" dirty="0" err="1"/>
              <a:t>прототипирования</a:t>
            </a:r>
            <a:r>
              <a:rPr lang="ru-RU" dirty="0"/>
              <a:t> (</a:t>
            </a:r>
            <a:r>
              <a:rPr lang="en-US" dirty="0" err="1"/>
              <a:t>Figma</a:t>
            </a:r>
            <a:r>
              <a:rPr lang="en-US" dirty="0"/>
              <a:t>, Adobe </a:t>
            </a:r>
            <a:r>
              <a:rPr lang="en-US" dirty="0" smtClean="0"/>
              <a:t>XD)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Основы </a:t>
            </a:r>
            <a:r>
              <a:rPr lang="ru-RU" dirty="0"/>
              <a:t>веб-дизайна (</a:t>
            </a:r>
            <a:r>
              <a:rPr lang="en-US" dirty="0"/>
              <a:t>HTML, </a:t>
            </a:r>
            <a:r>
              <a:rPr lang="en-US" dirty="0" smtClean="0"/>
              <a:t>CSS)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Работа </a:t>
            </a:r>
            <a:r>
              <a:rPr lang="ru-RU" dirty="0"/>
              <a:t>с инструментами для анимации (</a:t>
            </a:r>
            <a:r>
              <a:rPr lang="en-US" dirty="0"/>
              <a:t>Adobe After Effects, Principle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90" y="1717347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chemeClr val="tx1"/>
                </a:solidFill>
              </a:rPr>
              <a:t>28</a:t>
            </a:r>
            <a:r>
              <a:rPr lang="ru-RU" smtClean="0">
                <a:solidFill>
                  <a:schemeClr val="tx1"/>
                </a:solidFill>
              </a:rPr>
              <a:t> компаний приняли участие в опросе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223563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168912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 – 35%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Нет- 65%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49690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 –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35%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65%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549690" y="4401534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87%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13%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8.9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8.9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68%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Нет-3</a:t>
            </a:r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2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2" y="498088"/>
            <a:ext cx="8539305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08.02.01  Строительство и эксплуатация зданий и сооружений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</a:t>
            </a:r>
            <a:r>
              <a:rPr lang="ru-RU" dirty="0" err="1"/>
              <a:t>Артемспецстрой</a:t>
            </a:r>
            <a:r>
              <a:rPr lang="ru-RU" dirty="0"/>
              <a:t>", г. Артем </a:t>
            </a:r>
          </a:p>
        </p:txBody>
      </p:sp>
      <p:sp>
        <p:nvSpPr>
          <p:cNvPr id="13" name="Заголовок 1"/>
          <p:cNvSpPr txBox="1"/>
          <p:nvPr/>
        </p:nvSpPr>
        <p:spPr>
          <a:xfrm>
            <a:off x="6158535" y="4141598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8535" y="2624116"/>
            <a:ext cx="335939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Презентационные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в команде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 проектной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Логическое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Аналитическое мышление</a:t>
            </a:r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8535" y="4682661"/>
            <a:ext cx="6033465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Автоматизированные </a:t>
            </a:r>
            <a:r>
              <a:rPr lang="ru-RU" dirty="0"/>
              <a:t>системы проектирования (</a:t>
            </a:r>
            <a:r>
              <a:rPr lang="ru-RU" dirty="0" smtClean="0"/>
              <a:t>CAD)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Моделирование </a:t>
            </a:r>
            <a:r>
              <a:rPr lang="ru-RU" dirty="0"/>
              <a:t>информации о здании (</a:t>
            </a:r>
            <a:r>
              <a:rPr lang="ru-RU" dirty="0" smtClean="0"/>
              <a:t>BIM)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Анализ </a:t>
            </a:r>
            <a:r>
              <a:rPr lang="ru-RU" dirty="0"/>
              <a:t>строительных данных (</a:t>
            </a:r>
            <a:r>
              <a:rPr lang="ru-RU" dirty="0" err="1"/>
              <a:t>Excel</a:t>
            </a:r>
            <a:r>
              <a:rPr lang="ru-RU" dirty="0"/>
              <a:t>, специализированные </a:t>
            </a:r>
            <a:r>
              <a:rPr lang="ru-RU" dirty="0" smtClean="0"/>
              <a:t>ПО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Использование </a:t>
            </a:r>
            <a:r>
              <a:rPr lang="ru-RU" dirty="0"/>
              <a:t>платформ для управления строительными проектами (</a:t>
            </a:r>
            <a:r>
              <a:rPr lang="ru-RU" dirty="0" err="1"/>
              <a:t>Trello</a:t>
            </a:r>
            <a:r>
              <a:rPr lang="ru-RU" dirty="0"/>
              <a:t>, MS </a:t>
            </a:r>
            <a:r>
              <a:rPr lang="ru-RU" dirty="0" err="1"/>
              <a:t>Project</a:t>
            </a:r>
            <a:r>
              <a:rPr lang="ru-RU" dirty="0"/>
              <a:t>)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6137690" y="2168458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1619" y="5149162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компани</a:t>
            </a:r>
            <a:r>
              <a:rPr lang="ru-RU" dirty="0">
                <a:solidFill>
                  <a:schemeClr val="tx1"/>
                </a:solidFill>
              </a:rPr>
              <a:t>я</a:t>
            </a:r>
            <a:r>
              <a:rPr lang="ru-RU" dirty="0" smtClean="0">
                <a:solidFill>
                  <a:schemeClr val="tx1"/>
                </a:solidFill>
              </a:rPr>
              <a:t> приняла участие в опросе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37690" y="1723205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553534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791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lvl1pPr>
              <a:defRPr>
                <a:solidFill>
                  <a:srgbClr val="FFFFFF"/>
                </a:solidFill>
                <a:latin typeface="Calibri"/>
              </a:defRPr>
            </a:lvl1pPr>
            <a:lvl2pPr>
              <a:defRPr>
                <a:solidFill>
                  <a:srgbClr val="FFFFFF"/>
                </a:solidFill>
                <a:latin typeface="Calibri"/>
              </a:defRPr>
            </a:lvl2pPr>
            <a:lvl3pPr>
              <a:defRPr>
                <a:solidFill>
                  <a:srgbClr val="FFFFFF"/>
                </a:solidFill>
                <a:latin typeface="Calibri"/>
              </a:defRPr>
            </a:lvl3pPr>
            <a:lvl4pPr>
              <a:defRPr>
                <a:solidFill>
                  <a:srgbClr val="FFFFFF"/>
                </a:solidFill>
                <a:latin typeface="Calibri"/>
              </a:defRPr>
            </a:lvl4pPr>
            <a:lvl5pPr>
              <a:defRPr>
                <a:solidFill>
                  <a:srgbClr val="FFFFFF"/>
                </a:solidFill>
                <a:latin typeface="Calibri"/>
              </a:defRPr>
            </a:lvl5pPr>
            <a:lvl6pPr>
              <a:defRPr>
                <a:solidFill>
                  <a:srgbClr val="FFFFFF"/>
                </a:solidFill>
                <a:latin typeface="Calibri"/>
              </a:defRPr>
            </a:lvl6pPr>
            <a:lvl7pPr>
              <a:defRPr>
                <a:solidFill>
                  <a:srgbClr val="FFFFFF"/>
                </a:solidFill>
                <a:latin typeface="Calibri"/>
              </a:defRPr>
            </a:lvl7pPr>
            <a:lvl8pPr>
              <a:defRPr>
                <a:solidFill>
                  <a:srgbClr val="FFFFFF"/>
                </a:solidFill>
                <a:latin typeface="Calibri"/>
              </a:defRPr>
            </a:lvl8pPr>
            <a:lvl9pPr>
              <a:defRPr>
                <a:solidFill>
                  <a:srgbClr val="FFFFFF"/>
                </a:solidFill>
                <a:latin typeface="Calibri"/>
              </a:defRPr>
            </a:lvl9pPr>
          </a:lstStyle>
          <a:p>
            <a:pPr algn="ctr"/>
            <a:r>
              <a:rPr lang="ru-RU" smtClean="0"/>
              <a:t>Итоги опроса работодателей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2951"/>
            <a:ext cx="10515600" cy="49101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результате проведенного опроса </a:t>
            </a:r>
            <a:r>
              <a:rPr lang="ru-RU" dirty="0" smtClean="0"/>
              <a:t>получены </a:t>
            </a:r>
            <a:r>
              <a:rPr lang="ru-RU" dirty="0"/>
              <a:t>следующие </a:t>
            </a:r>
            <a:r>
              <a:rPr lang="ru-RU" dirty="0" smtClean="0"/>
              <a:t>данные: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solidFill>
                  <a:schemeClr val="dk1"/>
                </a:solidFill>
              </a:rPr>
              <a:t>34,9</a:t>
            </a:r>
            <a:r>
              <a:rPr lang="ru-RU" dirty="0" smtClean="0"/>
              <a:t>% </a:t>
            </a:r>
            <a:r>
              <a:rPr lang="ru-RU" dirty="0"/>
              <a:t>практикантов </a:t>
            </a:r>
            <a:r>
              <a:rPr lang="ru-RU" dirty="0" smtClean="0"/>
              <a:t>приняты </a:t>
            </a:r>
            <a:r>
              <a:rPr lang="ru-RU" dirty="0"/>
              <a:t>в штат компании и получали оплату за работу. </a:t>
            </a:r>
            <a:endParaRPr lang="ru-RU" dirty="0" smtClean="0"/>
          </a:p>
          <a:p>
            <a:r>
              <a:rPr lang="ru-RU" dirty="0" smtClean="0"/>
              <a:t>87,4% </a:t>
            </a:r>
            <a:r>
              <a:rPr lang="ru-RU" dirty="0"/>
              <a:t>работодателей оценили навыки практикантов как актуальные. </a:t>
            </a:r>
            <a:endParaRPr lang="ru-RU" dirty="0" smtClean="0"/>
          </a:p>
          <a:p>
            <a:r>
              <a:rPr lang="ru-RU" dirty="0" smtClean="0"/>
              <a:t>99,5% </a:t>
            </a:r>
            <a:r>
              <a:rPr lang="ru-RU" dirty="0"/>
              <a:t>студентов проявляли инициативу при решении задач. </a:t>
            </a:r>
            <a:endParaRPr lang="ru-RU" dirty="0" smtClean="0"/>
          </a:p>
          <a:p>
            <a:r>
              <a:rPr lang="ru-RU" dirty="0" smtClean="0"/>
              <a:t>Компании </a:t>
            </a:r>
            <a:r>
              <a:rPr lang="ru-RU" dirty="0"/>
              <a:t>оценили уровень практической подготовки практикантов на </a:t>
            </a:r>
            <a:r>
              <a:rPr lang="ru-RU" dirty="0" smtClean="0"/>
              <a:t>8,9 </a:t>
            </a:r>
            <a:r>
              <a:rPr lang="ru-RU" dirty="0"/>
              <a:t>из 10 и уровень соблюдения трудовой дисциплины на </a:t>
            </a:r>
            <a:r>
              <a:rPr lang="ru-RU" dirty="0" smtClean="0"/>
              <a:t>9,3 </a:t>
            </a:r>
            <a:r>
              <a:rPr lang="ru-RU" dirty="0"/>
              <a:t>из 10.</a:t>
            </a:r>
          </a:p>
          <a:p>
            <a:r>
              <a:rPr lang="ru-RU" dirty="0" smtClean="0"/>
              <a:t>69,4% </a:t>
            </a:r>
            <a:r>
              <a:rPr lang="ru-RU" dirty="0"/>
              <a:t>компаний планируют трудоустроить практиканта в будущем. </a:t>
            </a:r>
          </a:p>
          <a:p>
            <a:pPr marL="0" indent="0">
              <a:buNone/>
            </a:pPr>
            <a:r>
              <a:rPr lang="ru-RU" dirty="0" smtClean="0"/>
              <a:t>Результаты мониторинга </a:t>
            </a:r>
            <a:r>
              <a:rPr lang="ru-RU" dirty="0"/>
              <a:t>являются свидетельством высокого качества практики и удовлетворенности как стороны работодателей, так и стороны практикантов.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1635007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Нет- 100%</a:t>
            </a:r>
            <a:endParaRPr lang="ru-RU" sz="2000" b="1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Нет- 100%</a:t>
            </a:r>
            <a:endParaRPr lang="ru-RU" sz="2000" b="1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8.5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 - 100%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7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53" y="498088"/>
            <a:ext cx="8560150" cy="6497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3600" dirty="0"/>
              <a:t>09.02.07  Информационные системы и программирование </a:t>
            </a:r>
            <a:endParaRPr lang="ru-RU" sz="3600" dirty="0"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076" y="5198102"/>
            <a:ext cx="1259403" cy="45719"/>
          </a:xfrm>
          <a:prstGeom prst="rect">
            <a:avLst/>
          </a:prstGeom>
          <a:solidFill>
            <a:srgbClr val="0B7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Subtitle 2"/>
          <p:cNvSpPr txBox="1"/>
          <p:nvPr/>
        </p:nvSpPr>
        <p:spPr>
          <a:xfrm>
            <a:off x="537093" y="1648284"/>
            <a:ext cx="4204240" cy="59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>
              <a:ea typeface="Montserrat" charset="0"/>
              <a:cs typeface="Montserrat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680692" y="5258942"/>
            <a:ext cx="2844261" cy="100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dirty="0" smtClean="0">
                <a:latin typeface="Arial" pitchFamily="34" charset="0"/>
                <a:ea typeface="Abril Fatface" charset="0"/>
                <a:cs typeface="Arial" pitchFamily="34" charset="0"/>
              </a:rPr>
              <a:t>2025</a:t>
            </a:r>
            <a:endParaRPr lang="en-US" sz="4400" dirty="0">
              <a:latin typeface="Arial" pitchFamily="34" charset="0"/>
              <a:ea typeface="Abril Fatface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5874" r="8671" b="36766"/>
          <a:stretch>
            <a:fillRect/>
          </a:stretch>
        </p:blipFill>
        <p:spPr>
          <a:xfrm>
            <a:off x="619502" y="498088"/>
            <a:ext cx="2350745" cy="725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7093" y="2533541"/>
            <a:ext cx="5621442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"ССК "Звезда", г. Большой Камень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ООО </a:t>
            </a:r>
            <a:r>
              <a:rPr lang="ru-RU" dirty="0"/>
              <a:t>"Ориент Импорт Групп" , г. </a:t>
            </a:r>
            <a:r>
              <a:rPr lang="ru-RU" dirty="0" smtClean="0"/>
              <a:t>Владивосток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"Центр Мониторинга "</a:t>
            </a:r>
            <a:r>
              <a:rPr lang="ru-RU" dirty="0" err="1"/>
              <a:t>Глобал</a:t>
            </a:r>
            <a:r>
              <a:rPr lang="ru-RU" dirty="0"/>
              <a:t> Вью" , г. Владивосток 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ООО "РСТ-ТУР", г. Владивосток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3" name="Заголовок 1"/>
          <p:cNvSpPr txBox="1"/>
          <p:nvPr/>
        </p:nvSpPr>
        <p:spPr>
          <a:xfrm>
            <a:off x="7216421" y="4088553"/>
            <a:ext cx="3338550" cy="33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Digital skills (</a:t>
            </a:r>
            <a:r>
              <a:rPr lang="ru-RU" sz="1800"/>
              <a:t>цифровые навыки)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8535" y="2533541"/>
            <a:ext cx="5475168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Критическое мышление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Умение </a:t>
            </a:r>
            <a:r>
              <a:rPr lang="ru-RU" dirty="0"/>
              <a:t>работать в условиях </a:t>
            </a:r>
            <a:r>
              <a:rPr lang="ru-RU" dirty="0" smtClean="0"/>
              <a:t>неопределенности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Управление временем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Навыки </a:t>
            </a:r>
            <a:r>
              <a:rPr lang="ru-RU" dirty="0"/>
              <a:t>самообучения</a:t>
            </a:r>
            <a:br>
              <a:rPr lang="ru-RU" dirty="0"/>
            </a:br>
            <a:endParaRPr lang="ru-RU" dirty="0"/>
          </a:p>
        </p:txBody>
      </p:sp>
      <p:sp>
        <p:nvSpPr>
          <p:cNvPr id="16" name="Текст 4"/>
          <p:cNvSpPr txBox="1"/>
          <p:nvPr/>
        </p:nvSpPr>
        <p:spPr>
          <a:xfrm>
            <a:off x="5554134" y="4421412"/>
            <a:ext cx="5183188" cy="52373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31363" y="4454914"/>
            <a:ext cx="5475168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Программирование </a:t>
            </a:r>
            <a:r>
              <a:rPr lang="ru-RU" dirty="0"/>
              <a:t>на языках (например, </a:t>
            </a:r>
            <a:r>
              <a:rPr lang="ru-RU" dirty="0" err="1"/>
              <a:t>Python</a:t>
            </a:r>
            <a:r>
              <a:rPr lang="ru-RU" dirty="0"/>
              <a:t>, </a:t>
            </a:r>
            <a:r>
              <a:rPr lang="ru-RU" dirty="0" err="1"/>
              <a:t>Java</a:t>
            </a:r>
            <a:r>
              <a:rPr lang="ru-RU" dirty="0"/>
              <a:t>, C</a:t>
            </a:r>
            <a:r>
              <a:rPr lang="ru-RU" dirty="0" smtClean="0"/>
              <a:t>++)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</a:t>
            </a:r>
            <a:r>
              <a:rPr lang="ru-RU" dirty="0"/>
              <a:t>и управление базами данных (SQL, </a:t>
            </a:r>
            <a:r>
              <a:rPr lang="ru-RU" dirty="0" err="1" smtClean="0"/>
              <a:t>NoSQL</a:t>
            </a:r>
            <a:r>
              <a:rPr lang="ru-RU" dirty="0" smtClean="0"/>
              <a:t>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Знание </a:t>
            </a:r>
            <a:r>
              <a:rPr lang="ru-RU" dirty="0"/>
              <a:t>технологий веб-разработки (HTML, CSS, </a:t>
            </a:r>
            <a:r>
              <a:rPr lang="ru-RU" dirty="0" err="1" smtClean="0"/>
              <a:t>JavaScript</a:t>
            </a:r>
            <a:r>
              <a:rPr lang="ru-RU" dirty="0" smtClean="0"/>
              <a:t>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Опыт </a:t>
            </a:r>
            <a:r>
              <a:rPr lang="ru-RU" dirty="0"/>
              <a:t>работы с облачными платформами (AWS,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Azure</a:t>
            </a:r>
            <a:r>
              <a:rPr lang="ru-RU" dirty="0"/>
              <a:t>)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537093" y="1717348"/>
            <a:ext cx="537790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3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Часть компаний, в которых студенты проходили практическую подготовку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7216421" y="2165417"/>
            <a:ext cx="3359395" cy="324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Soft skills (</a:t>
            </a:r>
            <a:r>
              <a:rPr lang="ru-RU" sz="1800"/>
              <a:t>гибкие навыки)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3553" y="5159294"/>
            <a:ext cx="2435469" cy="821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36 компаний приняли участие в опросе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6158535" y="1717348"/>
            <a:ext cx="5475168" cy="3145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smtClean="0"/>
              <a:t>Требуемые навыки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115824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34669"/>
            <a:ext cx="12192000" cy="923330"/>
          </a:xfrm>
          <a:prstGeom prst="rect">
            <a:avLst/>
          </a:prstGeom>
          <a:solidFill>
            <a:srgbClr val="0F62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9868" y="6100407"/>
            <a:ext cx="9716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2000">
                <a:solidFill>
                  <a:schemeClr val="bg1"/>
                </a:solidFill>
                <a:ea typeface="Montserrat" charset="0"/>
                <a:cs typeface="Montserrat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ea typeface="Montserrat" charset="0"/>
                <a:cs typeface="Montserrat" charset="0"/>
              </a:rPr>
              <a:t>Анкета содержит 7 вопросов. Участники опроса - работодатели</a:t>
            </a:r>
            <a:endParaRPr lang="en-US" sz="2000">
              <a:solidFill>
                <a:schemeClr val="bg1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941155" y="6349666"/>
            <a:ext cx="6672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849" y="4567"/>
            <a:ext cx="1970151" cy="139337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549690" y="509772"/>
            <a:ext cx="6054310" cy="498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Ответы на вопросы анкеты</a:t>
            </a:r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7F8736-D3AC-431F-8BBE-11645CBFC1B7}"/>
              </a:ext>
            </a:extLst>
          </p:cNvPr>
          <p:cNvSpPr txBox="1"/>
          <p:nvPr/>
        </p:nvSpPr>
        <p:spPr>
          <a:xfrm>
            <a:off x="549690" y="1276205"/>
            <a:ext cx="422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Был ли практикант принят в штат компании?</a:t>
            </a: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en-US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34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66%</a:t>
            </a:r>
            <a:endParaRPr lang="ru-RU" sz="2000" b="1" dirty="0">
              <a:latin typeface="Calibri Light" panose="020F03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2D6F87E-0166-4134-9916-750B7725F976}"/>
              </a:ext>
            </a:extLst>
          </p:cNvPr>
          <p:cNvSpPr txBox="1"/>
          <p:nvPr/>
        </p:nvSpPr>
        <p:spPr>
          <a:xfrm>
            <a:off x="576733" y="2676159"/>
            <a:ext cx="443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Оплачивала ли компания работу практиканта?</a:t>
            </a:r>
          </a:p>
          <a:p>
            <a:r>
              <a:rPr lang="ru-RU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Да-34%</a:t>
            </a:r>
            <a:endParaRPr lang="ru-RU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66%</a:t>
            </a:r>
            <a:endParaRPr lang="ru-RU" sz="2000" b="1">
              <a:latin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5856F1-A42E-4DC0-9EAC-D45ADF422359}"/>
              </a:ext>
            </a:extLst>
          </p:cNvPr>
          <p:cNvSpPr txBox="1"/>
          <p:nvPr/>
        </p:nvSpPr>
        <p:spPr>
          <a:xfrm>
            <a:off x="603778" y="4425566"/>
            <a:ext cx="438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Проявлял ли инициативу при решении полученных задач</a:t>
            </a:r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ru-RU" sz="2000" b="1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Да-100%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13441" y="1258361"/>
            <a:ext cx="503789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Актуальны ли навыки студентов?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72%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Нет-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28%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6D351E3-07F6-4C1A-9469-0436585956E7}"/>
              </a:ext>
            </a:extLst>
          </p:cNvPr>
          <p:cNvSpPr txBox="1"/>
          <p:nvPr/>
        </p:nvSpPr>
        <p:spPr>
          <a:xfrm>
            <a:off x="6413441" y="2281998"/>
            <a:ext cx="5415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Удовлетворенность уровнем практической подготовки практикантов от 1 до 10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9.1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13441" y="3409903"/>
            <a:ext cx="567581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Уровень соблюдения практикантом трудовой дисциплины от 1 до 10  </a:t>
            </a: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9.</a:t>
            </a:r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13441" y="4425565"/>
            <a:ext cx="6568898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latin typeface="Calibri Light" panose="020F0302020204030204" pitchFamily="34" charset="0"/>
                <a:cs typeface="Calibri Light" panose="020F0302020204030204" pitchFamily="34" charset="0"/>
              </a:rPr>
              <a:t>Планируете ли Вы последующее трудоустройство практиканта? </a:t>
            </a:r>
          </a:p>
          <a:p>
            <a:r>
              <a:rPr lang="ru-RU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Да- </a:t>
            </a:r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54%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000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Нет-46%</a:t>
            </a:r>
            <a:endParaRPr lang="ru-RU" sz="2000" b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54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9"/>
  <p:tag name="AS_OS" val="Unix 5.4.0.198"/>
  <p:tag name="AS_RELEASE_DATE" val="2024.02.14"/>
  <p:tag name="AS_TITLE" val="Aspose.Slides for .NET6"/>
  <p:tag name="AS_VERSION" val="2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 panose="020F0502020204030204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 panose="020F0502020204030204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 panose="020F0502020204030204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6030</Words>
  <Application>Microsoft Office PowerPoint</Application>
  <PresentationFormat>Широкоэкранный</PresentationFormat>
  <Paragraphs>1420</Paragraphs>
  <Slides>60</Slides>
  <Notes>59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60</vt:i4>
      </vt:variant>
    </vt:vector>
  </HeadingPairs>
  <TitlesOfParts>
    <vt:vector size="68" baseType="lpstr">
      <vt:lpstr>Abril Fatface</vt:lpstr>
      <vt:lpstr>Arial</vt:lpstr>
      <vt:lpstr>Calibri</vt:lpstr>
      <vt:lpstr>Calibri Light</vt:lpstr>
      <vt:lpstr>Montserrat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опроса работодателей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Яковлева Александра</dc:creator>
  <cp:lastModifiedBy>Батурина Ольга</cp:lastModifiedBy>
  <cp:revision>62</cp:revision>
  <cp:lastPrinted>2025-01-23T04:00:04Z</cp:lastPrinted>
  <dcterms:created xsi:type="dcterms:W3CDTF">2025-01-23T04:00:04Z</dcterms:created>
  <dcterms:modified xsi:type="dcterms:W3CDTF">2025-03-15T03:01:48Z</dcterms:modified>
</cp:coreProperties>
</file>