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2"/>
    <p:sldMasterId id="2147483683" r:id="rId3"/>
  </p:sldMasterIdLst>
  <p:notesMasterIdLst>
    <p:notesMasterId r:id="rId54"/>
  </p:notesMasterIdLst>
  <p:sldIdLst>
    <p:sldId id="437" r:id="rId4"/>
    <p:sldId id="438" r:id="rId5"/>
    <p:sldId id="439" r:id="rId6"/>
    <p:sldId id="440" r:id="rId7"/>
    <p:sldId id="441" r:id="rId8"/>
    <p:sldId id="442" r:id="rId9"/>
    <p:sldId id="443" r:id="rId10"/>
    <p:sldId id="444" r:id="rId11"/>
    <p:sldId id="445" r:id="rId12"/>
    <p:sldId id="446" r:id="rId13"/>
    <p:sldId id="447" r:id="rId14"/>
    <p:sldId id="450" r:id="rId15"/>
    <p:sldId id="451" r:id="rId16"/>
    <p:sldId id="452" r:id="rId17"/>
    <p:sldId id="453" r:id="rId18"/>
    <p:sldId id="456" r:id="rId19"/>
    <p:sldId id="457" r:id="rId20"/>
    <p:sldId id="458" r:id="rId21"/>
    <p:sldId id="459" r:id="rId22"/>
    <p:sldId id="460" r:id="rId23"/>
    <p:sldId id="461" r:id="rId24"/>
    <p:sldId id="462" r:id="rId25"/>
    <p:sldId id="463" r:id="rId26"/>
    <p:sldId id="472" r:id="rId27"/>
    <p:sldId id="465" r:id="rId28"/>
    <p:sldId id="466" r:id="rId29"/>
    <p:sldId id="467" r:id="rId30"/>
    <p:sldId id="468" r:id="rId31"/>
    <p:sldId id="469" r:id="rId32"/>
    <p:sldId id="470" r:id="rId33"/>
    <p:sldId id="471" r:id="rId34"/>
    <p:sldId id="370" r:id="rId35"/>
    <p:sldId id="373" r:id="rId36"/>
    <p:sldId id="376" r:id="rId37"/>
    <p:sldId id="379" r:id="rId38"/>
    <p:sldId id="382" r:id="rId39"/>
    <p:sldId id="385" r:id="rId40"/>
    <p:sldId id="388" r:id="rId41"/>
    <p:sldId id="391" r:id="rId42"/>
    <p:sldId id="394" r:id="rId43"/>
    <p:sldId id="397" r:id="rId44"/>
    <p:sldId id="406" r:id="rId45"/>
    <p:sldId id="409" r:id="rId46"/>
    <p:sldId id="412" r:id="rId47"/>
    <p:sldId id="415" r:id="rId48"/>
    <p:sldId id="418" r:id="rId49"/>
    <p:sldId id="421" r:id="rId50"/>
    <p:sldId id="424" r:id="rId51"/>
    <p:sldId id="427" r:id="rId52"/>
    <p:sldId id="436" r:id="rId53"/>
  </p:sldIdLst>
  <p:sldSz cx="12192000" cy="6858000"/>
  <p:notesSz cx="6858000" cy="9144000"/>
  <p:custDataLst>
    <p:tags r:id="rId5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/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0"/>
  </p:normalViewPr>
  <p:slideViewPr>
    <p:cSldViewPr>
      <p:cViewPr varScale="1">
        <p:scale>
          <a:sx n="112" d="100"/>
          <a:sy n="112" d="100"/>
        </p:scale>
        <p:origin x="4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gs" Target="tags/tag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29D7E-A6E8-2246-B8CD-991C28DB287B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0B2C8-089D-F44F-9056-E4858B823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58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Используйте шрифты </a:t>
            </a:r>
            <a:r>
              <a:rPr lang="en-US" smtClean="0"/>
              <a:t>Calibri</a:t>
            </a:r>
            <a:r>
              <a:rPr lang="ru-RU" smtClean="0"/>
              <a:t>, </a:t>
            </a:r>
            <a:r>
              <a:rPr lang="en-US" smtClean="0"/>
              <a:t>Arial.</a:t>
            </a:r>
            <a:r>
              <a:rPr lang="en-US" baseline="0" smtClean="0"/>
              <a:t>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06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82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08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85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228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273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927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926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705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013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11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259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359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124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446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185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628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791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153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665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3481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741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816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7307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025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084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388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000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943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733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733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675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02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004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8969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0924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3630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631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988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0522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6867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2651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2841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24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04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16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87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443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24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0E1950A-4A43-4BBB-A6D2-CDE789F0CC33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E785505-2F91-45BF-9492-E1F95AAE7A72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C91F1EC-EE9B-49F4-8E8E-0642DB511F28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0CE0-DBC0-B848-9544-B2DDA68B32F8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4EE4B-4FA5-C24D-B7E6-49189F1DB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11568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0CE0-DBC0-B848-9544-B2DDA68B32F8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4EE4B-4FA5-C24D-B7E6-49189F1DB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00603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0CE0-DBC0-B848-9544-B2DDA68B32F8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4EE4B-4FA5-C24D-B7E6-49189F1DB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13738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0CE0-DBC0-B848-9544-B2DDA68B32F8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4EE4B-4FA5-C24D-B7E6-49189F1DB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71589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0CE0-DBC0-B848-9544-B2DDA68B32F8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4EE4B-4FA5-C24D-B7E6-49189F1DB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17883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0CE0-DBC0-B848-9544-B2DDA68B32F8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4EE4B-4FA5-C24D-B7E6-49189F1DB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74752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0CE0-DBC0-B848-9544-B2DDA68B32F8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4EE4B-4FA5-C24D-B7E6-49189F1DB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08755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0CE0-DBC0-B848-9544-B2DDA68B32F8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4EE4B-4FA5-C24D-B7E6-49189F1DB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6998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7884505-2F1C-4CA7-A5DD-EEC9BC9A30DA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0CE0-DBC0-B848-9544-B2DDA68B32F8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4EE4B-4FA5-C24D-B7E6-49189F1DB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33095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0CE0-DBC0-B848-9544-B2DDA68B32F8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4EE4B-4FA5-C24D-B7E6-49189F1DB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1477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0CE0-DBC0-B848-9544-B2DDA68B32F8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4EE4B-4FA5-C24D-B7E6-49189F1DB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11077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0CE0-DBC0-B848-9544-B2DDA68B32F8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4EE4B-4FA5-C24D-B7E6-49189F1DB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11568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0CE0-DBC0-B848-9544-B2DDA68B32F8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4EE4B-4FA5-C24D-B7E6-49189F1DB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00603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0CE0-DBC0-B848-9544-B2DDA68B32F8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4EE4B-4FA5-C24D-B7E6-49189F1DB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13738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0CE0-DBC0-B848-9544-B2DDA68B32F8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4EE4B-4FA5-C24D-B7E6-49189F1DB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71589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0CE0-DBC0-B848-9544-B2DDA68B32F8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4EE4B-4FA5-C24D-B7E6-49189F1DB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17883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0CE0-DBC0-B848-9544-B2DDA68B32F8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4EE4B-4FA5-C24D-B7E6-49189F1DB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74752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0CE0-DBC0-B848-9544-B2DDA68B32F8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4EE4B-4FA5-C24D-B7E6-49189F1DB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0875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FB7DAB4-ACF5-45E3-A566-1B76434A7693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0CE0-DBC0-B848-9544-B2DDA68B32F8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4EE4B-4FA5-C24D-B7E6-49189F1DB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69989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0CE0-DBC0-B848-9544-B2DDA68B32F8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4EE4B-4FA5-C24D-B7E6-49189F1DB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33095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0CE0-DBC0-B848-9544-B2DDA68B32F8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4EE4B-4FA5-C24D-B7E6-49189F1DB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1477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0CE0-DBC0-B848-9544-B2DDA68B32F8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4EE4B-4FA5-C24D-B7E6-49189F1DB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1107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3F9B459E-73E6-471A-87C7-55220635D67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AA0365CA-52BE-42E9-892D-87DE57ED8B26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DE3A4301-F15E-4FC7-951D-F4E87B2EDDCE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01C47B35-C1DC-4E0C-B5F6-6217A0E232F3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E7B61806-1B3F-4AD9-B833-4616FD42748A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5C7C3F55-9FD0-402F-9C60-5A88E9F5E793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2A0CE0-DBC0-B848-9544-B2DDA68B32F8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54EE4B-4FA5-C24D-B7E6-49189F1DB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6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2A0CE0-DBC0-B848-9544-B2DDA68B32F8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54EE4B-4FA5-C24D-B7E6-49189F1DB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6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" t="5022"/>
          <a:stretch>
            <a:fillRect/>
          </a:stretch>
        </p:blipFill>
        <p:spPr>
          <a:xfrm>
            <a:off x="5926667" y="-16386"/>
            <a:ext cx="6265333" cy="6871272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185892" y="-16387"/>
            <a:ext cx="6006108" cy="6880863"/>
          </a:xfrm>
          <a:prstGeom prst="rect">
            <a:avLst/>
          </a:prstGeom>
          <a:gradFill>
            <a:gsLst>
              <a:gs pos="2732">
                <a:srgbClr val="F89EE7">
                  <a:alpha val="44706"/>
                </a:srgbClr>
              </a:gs>
              <a:gs pos="54000">
                <a:srgbClr val="A7E8FF">
                  <a:alpha val="0"/>
                </a:srgbClr>
              </a:gs>
              <a:gs pos="100000">
                <a:srgbClr val="41CEFF">
                  <a:alpha val="75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" name="Parallelogram 3"/>
          <p:cNvSpPr/>
          <p:nvPr/>
        </p:nvSpPr>
        <p:spPr>
          <a:xfrm>
            <a:off x="4653523" y="-25976"/>
            <a:ext cx="2921360" cy="3583459"/>
          </a:xfrm>
          <a:prstGeom prst="parallelogram">
            <a:avLst>
              <a:gd name="adj" fmla="val 43889"/>
            </a:avLst>
          </a:prstGeom>
          <a:solidFill>
            <a:srgbClr val="0B7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Parallelogram 4"/>
          <p:cNvSpPr/>
          <p:nvPr/>
        </p:nvSpPr>
        <p:spPr>
          <a:xfrm>
            <a:off x="4537677" y="3274541"/>
            <a:ext cx="3037206" cy="3583459"/>
          </a:xfrm>
          <a:prstGeom prst="parallelogram">
            <a:avLst>
              <a:gd name="adj" fmla="val 45244"/>
            </a:avLst>
          </a:prstGeom>
          <a:solidFill>
            <a:srgbClr val="41C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759" y="2066048"/>
            <a:ext cx="4382764" cy="2769767"/>
          </a:xfrm>
        </p:spPr>
        <p:txBody>
          <a:bodyPr>
            <a:normAutofit fontScale="55000" lnSpcReduction="20000"/>
          </a:bodyPr>
          <a:lstStyle/>
          <a:p>
            <a:pPr algn="l">
              <a:lnSpc>
                <a:spcPct val="120000"/>
              </a:lnSpc>
            </a:pPr>
            <a:r>
              <a:rPr lang="ru-RU" sz="3600" b="1" dirty="0" smtClean="0">
                <a:latin typeface="Calibri" panose="020F0502020204030204" pitchFamily="34" charset="0"/>
                <a:ea typeface="Montserrat" charset="0"/>
                <a:cs typeface="Calibri" panose="020F0502020204030204" pitchFamily="34" charset="0"/>
              </a:rPr>
              <a:t>Опрос работодателей и (или) их объединений, иных юридических и (или) физических лиц об удовлетворённости качеством образования в рамках реализации образовательных программ среднего профессионального  образования</a:t>
            </a:r>
            <a:endParaRPr lang="en-US" sz="3600" b="1" dirty="0">
              <a:latin typeface="Calibri" panose="020F0502020204030204" pitchFamily="34" charset="0"/>
              <a:ea typeface="Montserrat" charset="0"/>
              <a:cs typeface="Calibri" panose="020F0502020204030204" pitchFamily="34" charset="0"/>
            </a:endParaRPr>
          </a:p>
        </p:txBody>
      </p:sp>
      <p:sp>
        <p:nvSpPr>
          <p:cNvPr id="9" name="Title 1"/>
          <p:cNvSpPr txBox="1"/>
          <p:nvPr/>
        </p:nvSpPr>
        <p:spPr>
          <a:xfrm>
            <a:off x="608387" y="5258942"/>
            <a:ext cx="2844261" cy="1002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600" dirty="0" smtClean="0">
                <a:latin typeface="+mn-lt"/>
                <a:ea typeface="Abril Fatface" charset="0"/>
                <a:cs typeface="Abril Fatface" charset="0"/>
              </a:rPr>
              <a:t>2025</a:t>
            </a:r>
            <a:endParaRPr lang="en-US" sz="3600" dirty="0">
              <a:latin typeface="+mn-lt"/>
              <a:ea typeface="Abril Fatface" charset="0"/>
              <a:cs typeface="Abril Fatface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02" y="426720"/>
            <a:ext cx="3056678" cy="1280160"/>
          </a:xfrm>
          <a:prstGeom prst="rect">
            <a:avLst/>
          </a:prstGeom>
        </p:spPr>
      </p:pic>
      <p:sp>
        <p:nvSpPr>
          <p:cNvPr id="10" name="Подзаголовок 8"/>
          <p:cNvSpPr txBox="1"/>
          <p:nvPr/>
        </p:nvSpPr>
        <p:spPr>
          <a:xfrm>
            <a:off x="199529" y="6077519"/>
            <a:ext cx="5597526" cy="918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dirty="0" smtClean="0"/>
              <a:t>Отчёт подготовлен: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dirty="0" err="1" smtClean="0"/>
              <a:t>ДДСиБП</a:t>
            </a:r>
            <a:r>
              <a:rPr lang="ru-RU" sz="2000" dirty="0" smtClean="0"/>
              <a:t>, РЦ «Старт-Карьера»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36372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" grpId="0" build="p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3553" y="498088"/>
            <a:ext cx="8620786" cy="1095363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dirty="0"/>
              <a:t>13.02.11 Техническая эксплуатация и обслуживание электрического и электромеханического оборудования (по отраслям) </a:t>
            </a:r>
            <a:endParaRPr lang="ru-RU" dirty="0">
              <a:latin typeface="Calibri" panose="020F0502020204030204" pitchFamily="34" charset="0"/>
              <a:ea typeface="Montserrat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4076" y="5198102"/>
            <a:ext cx="1259403" cy="45719"/>
          </a:xfrm>
          <a:prstGeom prst="rect">
            <a:avLst/>
          </a:prstGeom>
          <a:solidFill>
            <a:srgbClr val="0B7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Subtitle 2"/>
          <p:cNvSpPr txBox="1"/>
          <p:nvPr/>
        </p:nvSpPr>
        <p:spPr>
          <a:xfrm>
            <a:off x="537093" y="1648284"/>
            <a:ext cx="4204240" cy="59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ru-RU" sz="2000">
              <a:ea typeface="Montserrat" charset="0"/>
              <a:cs typeface="Montserrat" charset="0"/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680692" y="5258942"/>
            <a:ext cx="2844261" cy="1002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400" dirty="0" smtClean="0">
                <a:latin typeface="Arial" pitchFamily="34" charset="0"/>
                <a:ea typeface="Abril Fatface" charset="0"/>
                <a:cs typeface="Arial" pitchFamily="34" charset="0"/>
              </a:rPr>
              <a:t>2025</a:t>
            </a:r>
            <a:endParaRPr lang="en-US" sz="4400" dirty="0">
              <a:latin typeface="Arial" pitchFamily="34" charset="0"/>
              <a:ea typeface="Abril Fatface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25874" r="8671" b="36766"/>
          <a:stretch>
            <a:fillRect/>
          </a:stretch>
        </p:blipFill>
        <p:spPr>
          <a:xfrm>
            <a:off x="619502" y="498088"/>
            <a:ext cx="2350745" cy="7254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7093" y="2533541"/>
            <a:ext cx="5621442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ООО </a:t>
            </a:r>
            <a:r>
              <a:rPr lang="ru-RU" dirty="0" smtClean="0"/>
              <a:t>«</a:t>
            </a:r>
            <a:r>
              <a:rPr lang="ru-RU" dirty="0" err="1" smtClean="0"/>
              <a:t>ВлКонсалтинг</a:t>
            </a:r>
            <a:r>
              <a:rPr lang="ru-RU" dirty="0" smtClean="0"/>
              <a:t>», г. Владивосток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АО </a:t>
            </a:r>
            <a:r>
              <a:rPr lang="ru-RU" dirty="0" smtClean="0"/>
              <a:t>«Дальзавод Терминал», г. Владивосток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ООО </a:t>
            </a:r>
            <a:r>
              <a:rPr lang="ru-RU" dirty="0" smtClean="0"/>
              <a:t>«</a:t>
            </a:r>
            <a:r>
              <a:rPr lang="ru-RU" dirty="0" err="1" smtClean="0"/>
              <a:t>Импульсстройгрупп</a:t>
            </a:r>
            <a:r>
              <a:rPr lang="ru-RU" dirty="0" smtClean="0"/>
              <a:t>», г. Владивосток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АО </a:t>
            </a:r>
            <a:r>
              <a:rPr lang="ru-RU" dirty="0" smtClean="0"/>
              <a:t>«Изумруд», г. Владивосток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АО </a:t>
            </a:r>
            <a:r>
              <a:rPr lang="ru-RU" dirty="0" smtClean="0"/>
              <a:t>«Дальневосточная </a:t>
            </a:r>
            <a:r>
              <a:rPr lang="ru-RU" dirty="0"/>
              <a:t>генерирующая </a:t>
            </a:r>
            <a:r>
              <a:rPr lang="ru-RU" dirty="0" smtClean="0"/>
              <a:t>компания», г. Владивосток</a:t>
            </a:r>
            <a:endParaRPr lang="ru-RU" dirty="0"/>
          </a:p>
        </p:txBody>
      </p:sp>
      <p:sp>
        <p:nvSpPr>
          <p:cNvPr id="13" name="Заголовок 1"/>
          <p:cNvSpPr txBox="1"/>
          <p:nvPr/>
        </p:nvSpPr>
        <p:spPr>
          <a:xfrm>
            <a:off x="6158535" y="4141598"/>
            <a:ext cx="3338550" cy="3328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Digital skills (</a:t>
            </a:r>
            <a:r>
              <a:rPr lang="ru-RU" sz="1800"/>
              <a:t>цифровые навыки)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37690" y="2346951"/>
            <a:ext cx="3359395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Презентационные навыки</a:t>
            </a:r>
          </a:p>
          <a:p>
            <a:r>
              <a:rPr lang="ru-RU" dirty="0"/>
              <a:t>Работа в команде</a:t>
            </a:r>
          </a:p>
          <a:p>
            <a:r>
              <a:rPr lang="ru-RU" dirty="0"/>
              <a:t>Опыт проектной работы</a:t>
            </a:r>
          </a:p>
          <a:p>
            <a:r>
              <a:rPr lang="ru-RU" dirty="0"/>
              <a:t>Логическое мышление</a:t>
            </a:r>
          </a:p>
          <a:p>
            <a:r>
              <a:rPr lang="ru-RU" dirty="0"/>
              <a:t>Аналитическое мышление</a:t>
            </a:r>
          </a:p>
        </p:txBody>
      </p:sp>
      <p:sp>
        <p:nvSpPr>
          <p:cNvPr id="16" name="Текст 4"/>
          <p:cNvSpPr txBox="1"/>
          <p:nvPr/>
        </p:nvSpPr>
        <p:spPr>
          <a:xfrm>
            <a:off x="5554134" y="4421412"/>
            <a:ext cx="5183188" cy="5237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b="1">
              <a:solidFill>
                <a:schemeClr val="accent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58535" y="4682661"/>
            <a:ext cx="5266057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Программирование на языках (</a:t>
            </a:r>
            <a:r>
              <a:rPr lang="ru-RU" dirty="0" err="1"/>
              <a:t>Python</a:t>
            </a:r>
            <a:r>
              <a:rPr lang="ru-RU" dirty="0"/>
              <a:t>, </a:t>
            </a:r>
            <a:r>
              <a:rPr lang="ru-RU" dirty="0" err="1"/>
              <a:t>Java</a:t>
            </a:r>
            <a:r>
              <a:rPr lang="ru-RU" dirty="0"/>
              <a:t>, C</a:t>
            </a:r>
            <a:r>
              <a:rPr lang="ru-RU" dirty="0" smtClean="0"/>
              <a:t>#)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Управление </a:t>
            </a:r>
            <a:r>
              <a:rPr lang="ru-RU" dirty="0"/>
              <a:t>базами данных (SQL, </a:t>
            </a:r>
            <a:r>
              <a:rPr lang="ru-RU" dirty="0" err="1"/>
              <a:t>NoSQL</a:t>
            </a:r>
            <a:r>
              <a:rPr lang="ru-RU" dirty="0"/>
              <a:t>)</a:t>
            </a:r>
            <a:br>
              <a:rPr lang="ru-RU" dirty="0"/>
            </a:br>
            <a:r>
              <a:rPr lang="ru-RU" dirty="0" smtClean="0"/>
              <a:t>Веб-разработка </a:t>
            </a:r>
            <a:r>
              <a:rPr lang="ru-RU" dirty="0"/>
              <a:t>(HTML, CSS, </a:t>
            </a:r>
            <a:r>
              <a:rPr lang="ru-RU" dirty="0" err="1" smtClean="0"/>
              <a:t>JavaScript</a:t>
            </a:r>
            <a:r>
              <a:rPr lang="ru-RU" dirty="0" smtClean="0"/>
              <a:t>)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Использование </a:t>
            </a:r>
            <a:r>
              <a:rPr lang="ru-RU" dirty="0"/>
              <a:t>инструментов контроля версий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Знание </a:t>
            </a:r>
            <a:r>
              <a:rPr lang="ru-RU" dirty="0"/>
              <a:t>облачных технологий (AWS, </a:t>
            </a:r>
            <a:r>
              <a:rPr lang="ru-RU" dirty="0" err="1" smtClean="0"/>
              <a:t>Azure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8" name="Заголовок 1"/>
          <p:cNvSpPr txBox="1"/>
          <p:nvPr/>
        </p:nvSpPr>
        <p:spPr>
          <a:xfrm>
            <a:off x="537093" y="1717348"/>
            <a:ext cx="537790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3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Часть компаний, в которых студенты проходили практическую подготовку</a:t>
            </a:r>
          </a:p>
        </p:txBody>
      </p:sp>
      <p:sp>
        <p:nvSpPr>
          <p:cNvPr id="20" name="Заголовок 1"/>
          <p:cNvSpPr txBox="1"/>
          <p:nvPr/>
        </p:nvSpPr>
        <p:spPr>
          <a:xfrm>
            <a:off x="6219171" y="2042276"/>
            <a:ext cx="3359395" cy="3249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Soft skills (</a:t>
            </a:r>
            <a:r>
              <a:rPr lang="ru-RU" sz="1800"/>
              <a:t>гибкие навыки)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73553" y="5159294"/>
            <a:ext cx="2435469" cy="8213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14 компаний приняли участие в опросе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Заголовок 1"/>
          <p:cNvSpPr txBox="1"/>
          <p:nvPr/>
        </p:nvSpPr>
        <p:spPr>
          <a:xfrm>
            <a:off x="6219171" y="1672919"/>
            <a:ext cx="5475168" cy="3145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smtClean="0"/>
              <a:t>Требуемые навыки</a:t>
            </a:r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16792418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1" grpId="0" build="p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34669"/>
            <a:ext cx="12192000" cy="923330"/>
          </a:xfrm>
          <a:prstGeom prst="rect">
            <a:avLst/>
          </a:prstGeom>
          <a:solidFill>
            <a:srgbClr val="0F6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49868" y="6100407"/>
            <a:ext cx="97164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ru-RU" sz="2000">
                <a:solidFill>
                  <a:schemeClr val="bg1"/>
                </a:solidFill>
                <a:ea typeface="Montserrat" charset="0"/>
                <a:cs typeface="Montserrat" charset="0"/>
              </a:rPr>
              <a:t> </a:t>
            </a:r>
            <a:r>
              <a:rPr lang="ru-RU" sz="2000" smtClean="0">
                <a:solidFill>
                  <a:schemeClr val="bg1"/>
                </a:solidFill>
                <a:ea typeface="Montserrat" charset="0"/>
                <a:cs typeface="Montserrat" charset="0"/>
              </a:rPr>
              <a:t>Анкета содержит 7 вопросов. Участники опроса - работодатели</a:t>
            </a:r>
            <a:endParaRPr lang="en-US" sz="2000">
              <a:solidFill>
                <a:schemeClr val="bg1"/>
              </a:solidFill>
              <a:ea typeface="Montserrat" charset="0"/>
              <a:cs typeface="Montserrat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0941155" y="6349666"/>
            <a:ext cx="66726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849" y="4567"/>
            <a:ext cx="1970151" cy="1393371"/>
          </a:xfrm>
          <a:prstGeom prst="rect">
            <a:avLst/>
          </a:prstGeom>
        </p:spPr>
      </p:pic>
      <p:sp>
        <p:nvSpPr>
          <p:cNvPr id="11" name="Заголовок 1"/>
          <p:cNvSpPr txBox="1"/>
          <p:nvPr/>
        </p:nvSpPr>
        <p:spPr>
          <a:xfrm>
            <a:off x="549690" y="509772"/>
            <a:ext cx="605431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6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Ответы на вопросы анкеты</a:t>
            </a:r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427F8736-D3AC-431F-8BBE-11645CBFC1B7}"/>
              </a:ext>
            </a:extLst>
          </p:cNvPr>
          <p:cNvSpPr txBox="1"/>
          <p:nvPr/>
        </p:nvSpPr>
        <p:spPr>
          <a:xfrm>
            <a:off x="549690" y="1276205"/>
            <a:ext cx="4221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Был ли практикант принят в штат компании?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 - 57%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 - 43%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32D6F87E-0166-4134-9916-750B7725F976}"/>
              </a:ext>
            </a:extLst>
          </p:cNvPr>
          <p:cNvSpPr txBox="1"/>
          <p:nvPr/>
        </p:nvSpPr>
        <p:spPr>
          <a:xfrm>
            <a:off x="576733" y="2676159"/>
            <a:ext cx="44391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Оплачивала ли компания работу практиканта?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Да - 57%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Нет - 43%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E05856F1-A42E-4DC0-9EAC-D45ADF422359}"/>
              </a:ext>
            </a:extLst>
          </p:cNvPr>
          <p:cNvSpPr txBox="1"/>
          <p:nvPr/>
        </p:nvSpPr>
        <p:spPr>
          <a:xfrm>
            <a:off x="603778" y="4425566"/>
            <a:ext cx="4385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Проявлял ли инициативу при решении полученных задач</a:t>
            </a:r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ru-RU" sz="2000" b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 - 100%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13441" y="1258361"/>
            <a:ext cx="5037898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Актуальны ли навыки студентов?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 – 100%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06D351E3-07F6-4C1A-9469-0436585956E7}"/>
              </a:ext>
            </a:extLst>
          </p:cNvPr>
          <p:cNvSpPr txBox="1"/>
          <p:nvPr/>
        </p:nvSpPr>
        <p:spPr>
          <a:xfrm>
            <a:off x="6413441" y="2281998"/>
            <a:ext cx="54150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Удовлетворенность уровнем практической подготовки практикантов от 1 до 10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8.9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13441" y="3409903"/>
            <a:ext cx="567581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Уровень соблюдения практикантом трудовой дисциплины от 1 до 10 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9.5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13441" y="4425565"/>
            <a:ext cx="6568898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Планируете ли Вы последующее трудоустройство практиканта?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 - 63%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 - 37%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7752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2587" y="498088"/>
            <a:ext cx="8531115" cy="64972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600" dirty="0"/>
              <a:t>23.02.01 Организация перевозок и управление на транспорте (по видам) </a:t>
            </a:r>
            <a:endParaRPr lang="ru-RU" sz="3600" dirty="0">
              <a:latin typeface="Calibri" panose="020F0502020204030204" pitchFamily="34" charset="0"/>
              <a:ea typeface="Montserrat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4076" y="5198102"/>
            <a:ext cx="1259403" cy="45719"/>
          </a:xfrm>
          <a:prstGeom prst="rect">
            <a:avLst/>
          </a:prstGeom>
          <a:solidFill>
            <a:srgbClr val="0B7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Subtitle 2"/>
          <p:cNvSpPr txBox="1"/>
          <p:nvPr/>
        </p:nvSpPr>
        <p:spPr>
          <a:xfrm>
            <a:off x="537093" y="1648284"/>
            <a:ext cx="4204240" cy="59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ru-RU" sz="2000">
              <a:ea typeface="Montserrat" charset="0"/>
              <a:cs typeface="Montserrat" charset="0"/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680692" y="5258942"/>
            <a:ext cx="2844261" cy="1002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400" dirty="0" smtClean="0">
                <a:latin typeface="Arial" pitchFamily="34" charset="0"/>
                <a:ea typeface="Abril Fatface" charset="0"/>
                <a:cs typeface="Arial" pitchFamily="34" charset="0"/>
              </a:rPr>
              <a:t>2025</a:t>
            </a:r>
            <a:endParaRPr lang="en-US" sz="4400" dirty="0">
              <a:latin typeface="Arial" pitchFamily="34" charset="0"/>
              <a:ea typeface="Abril Fatface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25874" r="8671" b="36766"/>
          <a:stretch>
            <a:fillRect/>
          </a:stretch>
        </p:blipFill>
        <p:spPr>
          <a:xfrm>
            <a:off x="619502" y="498088"/>
            <a:ext cx="2350745" cy="7254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7093" y="2533541"/>
            <a:ext cx="5377900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ОАО "Российские Железные Дороги", г. </a:t>
            </a:r>
            <a:r>
              <a:rPr lang="ru-RU" dirty="0" smtClean="0"/>
              <a:t>Владивосток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ООО </a:t>
            </a:r>
            <a:r>
              <a:rPr lang="ru-RU" dirty="0"/>
              <a:t>"</a:t>
            </a:r>
            <a:r>
              <a:rPr lang="ru-RU" dirty="0" err="1"/>
              <a:t>Доброфлот</a:t>
            </a:r>
            <a:r>
              <a:rPr lang="ru-RU" dirty="0"/>
              <a:t>", г. Находка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ППЛС "АК "Аврора", г. Артем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ООО «Восточная Стивидорная компания»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АО "</a:t>
            </a:r>
            <a:r>
              <a:rPr lang="ru-RU" dirty="0" err="1"/>
              <a:t>Примавтодор</a:t>
            </a:r>
            <a:r>
              <a:rPr lang="ru-RU" dirty="0"/>
              <a:t>", г. Владивосток </a:t>
            </a:r>
            <a:endParaRPr lang="en-US" dirty="0" smtClean="0"/>
          </a:p>
        </p:txBody>
      </p:sp>
      <p:sp>
        <p:nvSpPr>
          <p:cNvPr id="13" name="Заголовок 1"/>
          <p:cNvSpPr txBox="1"/>
          <p:nvPr/>
        </p:nvSpPr>
        <p:spPr>
          <a:xfrm>
            <a:off x="6173590" y="4314494"/>
            <a:ext cx="3338550" cy="3328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Digital skills (</a:t>
            </a:r>
            <a:r>
              <a:rPr lang="ru-RU" sz="1800" dirty="0"/>
              <a:t>цифровые навыки)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37690" y="2605268"/>
            <a:ext cx="5286902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Коммуникационные навыки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Аналитическое мышление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Управление временем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Навыки </a:t>
            </a:r>
            <a:r>
              <a:rPr lang="ru-RU" dirty="0"/>
              <a:t>разрешения </a:t>
            </a:r>
            <a:r>
              <a:rPr lang="ru-RU" dirty="0" smtClean="0"/>
              <a:t>конфликтов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Гибкость </a:t>
            </a:r>
            <a:r>
              <a:rPr lang="ru-RU" dirty="0"/>
              <a:t>и адаптивность</a:t>
            </a:r>
          </a:p>
        </p:txBody>
      </p:sp>
      <p:sp>
        <p:nvSpPr>
          <p:cNvPr id="16" name="Текст 4"/>
          <p:cNvSpPr txBox="1"/>
          <p:nvPr/>
        </p:nvSpPr>
        <p:spPr>
          <a:xfrm>
            <a:off x="5554134" y="4421412"/>
            <a:ext cx="5183188" cy="5237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b="1">
              <a:solidFill>
                <a:schemeClr val="accent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58535" y="4682661"/>
            <a:ext cx="5770113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Знание </a:t>
            </a:r>
            <a:r>
              <a:rPr lang="ru-RU" dirty="0"/>
              <a:t>систем управления транспортом (</a:t>
            </a:r>
            <a:r>
              <a:rPr lang="ru-RU" dirty="0" smtClean="0"/>
              <a:t>TMS)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Анализ </a:t>
            </a:r>
            <a:r>
              <a:rPr lang="ru-RU" dirty="0"/>
              <a:t>данных и </a:t>
            </a:r>
            <a:r>
              <a:rPr lang="ru-RU" dirty="0" smtClean="0"/>
              <a:t>отчетность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Использование </a:t>
            </a:r>
            <a:r>
              <a:rPr lang="ru-RU" dirty="0"/>
              <a:t>GPS и навигационных </a:t>
            </a:r>
            <a:r>
              <a:rPr lang="ru-RU" dirty="0" smtClean="0"/>
              <a:t>систем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Электронные </a:t>
            </a:r>
            <a:r>
              <a:rPr lang="ru-RU" dirty="0"/>
              <a:t>платформы для бронирования и управления </a:t>
            </a:r>
            <a:r>
              <a:rPr lang="ru-RU" dirty="0" smtClean="0"/>
              <a:t>грузами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Основы </a:t>
            </a:r>
            <a:r>
              <a:rPr lang="ru-RU" dirty="0" err="1"/>
              <a:t>кибербезопасности</a:t>
            </a:r>
            <a:endParaRPr lang="ru-RU" dirty="0"/>
          </a:p>
        </p:txBody>
      </p:sp>
      <p:sp>
        <p:nvSpPr>
          <p:cNvPr id="18" name="Заголовок 1"/>
          <p:cNvSpPr txBox="1"/>
          <p:nvPr/>
        </p:nvSpPr>
        <p:spPr>
          <a:xfrm>
            <a:off x="537093" y="1717348"/>
            <a:ext cx="537790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3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Часть компаний, в которых студенты проходили практическую подготовку</a:t>
            </a:r>
          </a:p>
        </p:txBody>
      </p:sp>
      <p:sp>
        <p:nvSpPr>
          <p:cNvPr id="20" name="Заголовок 1"/>
          <p:cNvSpPr txBox="1"/>
          <p:nvPr/>
        </p:nvSpPr>
        <p:spPr>
          <a:xfrm>
            <a:off x="6137690" y="2138152"/>
            <a:ext cx="3359395" cy="3249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Soft skills (</a:t>
            </a:r>
            <a:r>
              <a:rPr lang="ru-RU" sz="1800" dirty="0"/>
              <a:t>гибкие навыки)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73553" y="5159294"/>
            <a:ext cx="2435469" cy="8213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35</a:t>
            </a:r>
            <a:r>
              <a:rPr lang="ru-RU" dirty="0" smtClean="0">
                <a:solidFill>
                  <a:schemeClr val="tx1"/>
                </a:solidFill>
              </a:rPr>
              <a:t> компаний приняли участие в опросе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Заголовок 1"/>
          <p:cNvSpPr txBox="1"/>
          <p:nvPr/>
        </p:nvSpPr>
        <p:spPr>
          <a:xfrm>
            <a:off x="6137690" y="1713492"/>
            <a:ext cx="5475168" cy="3145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smtClean="0"/>
              <a:t>Требуемые навыки</a:t>
            </a:r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16115187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1" grpId="0" build="p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34669"/>
            <a:ext cx="12192000" cy="923330"/>
          </a:xfrm>
          <a:prstGeom prst="rect">
            <a:avLst/>
          </a:prstGeom>
          <a:solidFill>
            <a:srgbClr val="0F6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49868" y="6100407"/>
            <a:ext cx="97164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ru-RU" sz="2000">
                <a:solidFill>
                  <a:schemeClr val="bg1"/>
                </a:solidFill>
                <a:ea typeface="Montserrat" charset="0"/>
                <a:cs typeface="Montserrat" charset="0"/>
              </a:rPr>
              <a:t> </a:t>
            </a:r>
            <a:r>
              <a:rPr lang="ru-RU" sz="2000" smtClean="0">
                <a:solidFill>
                  <a:schemeClr val="bg1"/>
                </a:solidFill>
                <a:ea typeface="Montserrat" charset="0"/>
                <a:cs typeface="Montserrat" charset="0"/>
              </a:rPr>
              <a:t>Анкета содержит 7 вопросов. Участники опроса - работодатели</a:t>
            </a:r>
            <a:endParaRPr lang="en-US" sz="2000">
              <a:solidFill>
                <a:schemeClr val="bg1"/>
              </a:solidFill>
              <a:ea typeface="Montserrat" charset="0"/>
              <a:cs typeface="Montserrat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0941155" y="6349666"/>
            <a:ext cx="66726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849" y="4567"/>
            <a:ext cx="1970151" cy="1393371"/>
          </a:xfrm>
          <a:prstGeom prst="rect">
            <a:avLst/>
          </a:prstGeom>
        </p:spPr>
      </p:pic>
      <p:sp>
        <p:nvSpPr>
          <p:cNvPr id="11" name="Заголовок 1"/>
          <p:cNvSpPr txBox="1"/>
          <p:nvPr/>
        </p:nvSpPr>
        <p:spPr>
          <a:xfrm>
            <a:off x="549690" y="509772"/>
            <a:ext cx="605431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6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Ответы на вопросы анкеты</a:t>
            </a:r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427F8736-D3AC-431F-8BBE-11645CBFC1B7}"/>
              </a:ext>
            </a:extLst>
          </p:cNvPr>
          <p:cNvSpPr txBox="1"/>
          <p:nvPr/>
        </p:nvSpPr>
        <p:spPr>
          <a:xfrm>
            <a:off x="549690" y="1276205"/>
            <a:ext cx="4221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Был ли практикант принят в штат компании?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 - 43%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 - 57%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32D6F87E-0166-4134-9916-750B7725F976}"/>
              </a:ext>
            </a:extLst>
          </p:cNvPr>
          <p:cNvSpPr txBox="1"/>
          <p:nvPr/>
        </p:nvSpPr>
        <p:spPr>
          <a:xfrm>
            <a:off x="576733" y="2676159"/>
            <a:ext cx="44391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Оплачивала ли компания работу практиканта?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Да - 43%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Нет - 57%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E05856F1-A42E-4DC0-9EAC-D45ADF422359}"/>
              </a:ext>
            </a:extLst>
          </p:cNvPr>
          <p:cNvSpPr txBox="1"/>
          <p:nvPr/>
        </p:nvSpPr>
        <p:spPr>
          <a:xfrm>
            <a:off x="603778" y="4425566"/>
            <a:ext cx="4385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Проявлял ли инициативу при решении полученных задач</a:t>
            </a:r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ru-RU" sz="2000" b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 - 100%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13441" y="1258361"/>
            <a:ext cx="5037898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Актуальны ли навыки студентов?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 – 100%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06D351E3-07F6-4C1A-9469-0436585956E7}"/>
              </a:ext>
            </a:extLst>
          </p:cNvPr>
          <p:cNvSpPr txBox="1"/>
          <p:nvPr/>
        </p:nvSpPr>
        <p:spPr>
          <a:xfrm>
            <a:off x="6413441" y="2281998"/>
            <a:ext cx="54150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Удовлетворенность уровнем практической подготовки практикантов от 1 до 10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9.1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13441" y="3409903"/>
            <a:ext cx="567581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Уровень соблюдения практикантом трудовой дисциплины от 1 до 10 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9.2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13441" y="4425565"/>
            <a:ext cx="6568898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Планируете ли Вы последующее трудоустройство практиканта?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 - 54%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 - 46%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670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3553" y="498088"/>
            <a:ext cx="8560150" cy="64972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600" dirty="0"/>
              <a:t>23.02.07 Техническое обслуживание и ремонт двигателей, систем и агрегатов автомобилей </a:t>
            </a:r>
            <a:endParaRPr lang="ru-RU" sz="3600" dirty="0">
              <a:latin typeface="Calibri" panose="020F0502020204030204" pitchFamily="34" charset="0"/>
              <a:ea typeface="Montserrat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4076" y="5198102"/>
            <a:ext cx="1259403" cy="45719"/>
          </a:xfrm>
          <a:prstGeom prst="rect">
            <a:avLst/>
          </a:prstGeom>
          <a:solidFill>
            <a:srgbClr val="0B7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Subtitle 2"/>
          <p:cNvSpPr txBox="1"/>
          <p:nvPr/>
        </p:nvSpPr>
        <p:spPr>
          <a:xfrm>
            <a:off x="537093" y="1648284"/>
            <a:ext cx="4204240" cy="59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ru-RU" sz="2000">
              <a:ea typeface="Montserrat" charset="0"/>
              <a:cs typeface="Montserrat" charset="0"/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680692" y="5258942"/>
            <a:ext cx="2844261" cy="1002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400" dirty="0" smtClean="0">
                <a:latin typeface="Arial" pitchFamily="34" charset="0"/>
                <a:ea typeface="Abril Fatface" charset="0"/>
                <a:cs typeface="Arial" pitchFamily="34" charset="0"/>
              </a:rPr>
              <a:t>2025</a:t>
            </a:r>
            <a:endParaRPr lang="en-US" sz="4400" dirty="0">
              <a:latin typeface="Arial" pitchFamily="34" charset="0"/>
              <a:ea typeface="Abril Fatface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25874" r="8671" b="36766"/>
          <a:stretch>
            <a:fillRect/>
          </a:stretch>
        </p:blipFill>
        <p:spPr>
          <a:xfrm>
            <a:off x="619502" y="498088"/>
            <a:ext cx="2350745" cy="7254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7093" y="2533541"/>
            <a:ext cx="5377900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ООО "Эй-Пи Трейд", г. </a:t>
            </a:r>
            <a:r>
              <a:rPr lang="ru-RU" dirty="0" smtClean="0"/>
              <a:t>Хабаровск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ООО "Саммит Моторс (Владивосток</a:t>
            </a:r>
            <a:r>
              <a:rPr lang="ru-RU" dirty="0" smtClean="0"/>
              <a:t>)“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ООО "Дальневосточные электрические сети", г. Владивосток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ООО "</a:t>
            </a:r>
            <a:r>
              <a:rPr lang="ru-RU" dirty="0" err="1"/>
              <a:t>Сумотори</a:t>
            </a:r>
            <a:r>
              <a:rPr lang="ru-RU" dirty="0"/>
              <a:t> Авто", г. Артем 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13" name="Заголовок 1"/>
          <p:cNvSpPr txBox="1"/>
          <p:nvPr/>
        </p:nvSpPr>
        <p:spPr>
          <a:xfrm>
            <a:off x="6158535" y="4141598"/>
            <a:ext cx="3338550" cy="3328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Digital skills (</a:t>
            </a:r>
            <a:r>
              <a:rPr lang="ru-RU" sz="1800"/>
              <a:t>цифровые навыки)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58535" y="2751543"/>
            <a:ext cx="3359395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Командная работа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Навыки коммуникации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Внимание к деталям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Адаптивность</a:t>
            </a:r>
            <a:endParaRPr lang="ru-RU" dirty="0"/>
          </a:p>
        </p:txBody>
      </p:sp>
      <p:sp>
        <p:nvSpPr>
          <p:cNvPr id="16" name="Текст 4"/>
          <p:cNvSpPr txBox="1"/>
          <p:nvPr/>
        </p:nvSpPr>
        <p:spPr>
          <a:xfrm>
            <a:off x="5554134" y="4421412"/>
            <a:ext cx="5183188" cy="5237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b="1">
              <a:solidFill>
                <a:schemeClr val="accent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58535" y="4682661"/>
            <a:ext cx="5842121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Кибербезопасность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Работа с диагностическим оборудованием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Работа с базой данных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Основы программирования</a:t>
            </a:r>
            <a:endParaRPr lang="ru-RU" dirty="0"/>
          </a:p>
        </p:txBody>
      </p:sp>
      <p:sp>
        <p:nvSpPr>
          <p:cNvPr id="18" name="Заголовок 1"/>
          <p:cNvSpPr txBox="1"/>
          <p:nvPr/>
        </p:nvSpPr>
        <p:spPr>
          <a:xfrm>
            <a:off x="537093" y="1717348"/>
            <a:ext cx="537790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3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Часть компаний, в которых студенты проходили практическую подготовку</a:t>
            </a:r>
          </a:p>
        </p:txBody>
      </p:sp>
      <p:sp>
        <p:nvSpPr>
          <p:cNvPr id="20" name="Заголовок 1"/>
          <p:cNvSpPr txBox="1"/>
          <p:nvPr/>
        </p:nvSpPr>
        <p:spPr>
          <a:xfrm>
            <a:off x="6158535" y="2399352"/>
            <a:ext cx="3359395" cy="3249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Soft skills (</a:t>
            </a:r>
            <a:r>
              <a:rPr lang="ru-RU" sz="1800"/>
              <a:t>гибкие навыки)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73553" y="5159294"/>
            <a:ext cx="2435469" cy="8213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29</a:t>
            </a:r>
            <a:r>
              <a:rPr lang="ru-RU" dirty="0" smtClean="0">
                <a:solidFill>
                  <a:schemeClr val="tx1"/>
                </a:solidFill>
              </a:rPr>
              <a:t> компаний приняли участие в опросе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Заголовок 1"/>
          <p:cNvSpPr txBox="1"/>
          <p:nvPr/>
        </p:nvSpPr>
        <p:spPr>
          <a:xfrm>
            <a:off x="6158535" y="1955343"/>
            <a:ext cx="5475168" cy="3145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smtClean="0"/>
              <a:t>Требуемые навыки</a:t>
            </a:r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31926871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1" grpId="0" build="p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34669"/>
            <a:ext cx="12192000" cy="923330"/>
          </a:xfrm>
          <a:prstGeom prst="rect">
            <a:avLst/>
          </a:prstGeom>
          <a:solidFill>
            <a:srgbClr val="0F6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49868" y="6100407"/>
            <a:ext cx="97164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ru-RU" sz="2000">
                <a:solidFill>
                  <a:schemeClr val="bg1"/>
                </a:solidFill>
                <a:ea typeface="Montserrat" charset="0"/>
                <a:cs typeface="Montserrat" charset="0"/>
              </a:rPr>
              <a:t> </a:t>
            </a:r>
            <a:r>
              <a:rPr lang="ru-RU" sz="2000" smtClean="0">
                <a:solidFill>
                  <a:schemeClr val="bg1"/>
                </a:solidFill>
                <a:ea typeface="Montserrat" charset="0"/>
                <a:cs typeface="Montserrat" charset="0"/>
              </a:rPr>
              <a:t>Анкета содержит 7 вопросов. Участники опроса - работодатели</a:t>
            </a:r>
            <a:endParaRPr lang="en-US" sz="2000">
              <a:solidFill>
                <a:schemeClr val="bg1"/>
              </a:solidFill>
              <a:ea typeface="Montserrat" charset="0"/>
              <a:cs typeface="Montserrat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0941155" y="6349666"/>
            <a:ext cx="66726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849" y="4567"/>
            <a:ext cx="1970151" cy="1393371"/>
          </a:xfrm>
          <a:prstGeom prst="rect">
            <a:avLst/>
          </a:prstGeom>
        </p:spPr>
      </p:pic>
      <p:sp>
        <p:nvSpPr>
          <p:cNvPr id="11" name="Заголовок 1"/>
          <p:cNvSpPr txBox="1"/>
          <p:nvPr/>
        </p:nvSpPr>
        <p:spPr>
          <a:xfrm>
            <a:off x="549690" y="509772"/>
            <a:ext cx="605431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6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Ответы на вопросы анкеты</a:t>
            </a:r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427F8736-D3AC-431F-8BBE-11645CBFC1B7}"/>
              </a:ext>
            </a:extLst>
          </p:cNvPr>
          <p:cNvSpPr txBox="1"/>
          <p:nvPr/>
        </p:nvSpPr>
        <p:spPr>
          <a:xfrm>
            <a:off x="549690" y="1276205"/>
            <a:ext cx="4221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Был ли практикант принят в штат компании?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 - 46%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 - 54 </a:t>
            </a:r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32D6F87E-0166-4134-9916-750B7725F976}"/>
              </a:ext>
            </a:extLst>
          </p:cNvPr>
          <p:cNvSpPr txBox="1"/>
          <p:nvPr/>
        </p:nvSpPr>
        <p:spPr>
          <a:xfrm>
            <a:off x="576733" y="2676159"/>
            <a:ext cx="44391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Оплачивала ли компания работу практиканта?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Да - 46%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Нет - 54 %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E05856F1-A42E-4DC0-9EAC-D45ADF422359}"/>
              </a:ext>
            </a:extLst>
          </p:cNvPr>
          <p:cNvSpPr txBox="1"/>
          <p:nvPr/>
        </p:nvSpPr>
        <p:spPr>
          <a:xfrm>
            <a:off x="603778" y="4425566"/>
            <a:ext cx="4385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>
                <a:latin typeface="Calibri Light" panose="020F0302020204030204" pitchFamily="34" charset="0"/>
                <a:cs typeface="Calibri Light" panose="020F0302020204030204" pitchFamily="34" charset="0"/>
              </a:rPr>
              <a:t>Проявлял ли инициативу при решении полученных задач</a:t>
            </a:r>
            <a:r>
              <a:rPr lang="ru-RU" sz="200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ru-RU" sz="2000" b="1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Да-100%</a:t>
            </a:r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13441" y="1258361"/>
            <a:ext cx="5037898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Актуальны ли навыки студентов?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 - 100%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06D351E3-07F6-4C1A-9469-0436585956E7}"/>
              </a:ext>
            </a:extLst>
          </p:cNvPr>
          <p:cNvSpPr txBox="1"/>
          <p:nvPr/>
        </p:nvSpPr>
        <p:spPr>
          <a:xfrm>
            <a:off x="6413441" y="2281998"/>
            <a:ext cx="54150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Удовлетворенность уровнем практической подготовки практикантов от 1 до 10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9.1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13441" y="3409903"/>
            <a:ext cx="567581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Уровень соблюдения практикантом трудовой дисциплины от 1 до 10 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9.4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13441" y="4425565"/>
            <a:ext cx="6568898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Планируете ли Вы последующее трудоустройство практиканта?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 - 60%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 - 40%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8398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3553" y="498088"/>
            <a:ext cx="7325468" cy="64972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600" dirty="0"/>
              <a:t>29.02.04 Конструирование, моделирование и технология швейных изделий </a:t>
            </a:r>
            <a:endParaRPr lang="ru-RU" sz="3600" dirty="0">
              <a:latin typeface="Calibri" panose="020F0502020204030204" pitchFamily="34" charset="0"/>
              <a:ea typeface="Montserrat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4076" y="5198102"/>
            <a:ext cx="1259403" cy="45719"/>
          </a:xfrm>
          <a:prstGeom prst="rect">
            <a:avLst/>
          </a:prstGeom>
          <a:solidFill>
            <a:srgbClr val="0B7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Subtitle 2"/>
          <p:cNvSpPr txBox="1"/>
          <p:nvPr/>
        </p:nvSpPr>
        <p:spPr>
          <a:xfrm>
            <a:off x="537093" y="1648284"/>
            <a:ext cx="4204240" cy="59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ru-RU" sz="2000">
              <a:ea typeface="Montserrat" charset="0"/>
              <a:cs typeface="Montserrat" charset="0"/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680692" y="5258942"/>
            <a:ext cx="2844261" cy="1002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400" dirty="0" smtClean="0">
                <a:latin typeface="Arial" pitchFamily="34" charset="0"/>
                <a:ea typeface="Abril Fatface" charset="0"/>
                <a:cs typeface="Arial" pitchFamily="34" charset="0"/>
              </a:rPr>
              <a:t>2025</a:t>
            </a:r>
            <a:endParaRPr lang="en-US" sz="4400" dirty="0">
              <a:latin typeface="Arial" pitchFamily="34" charset="0"/>
              <a:ea typeface="Abril Fatface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25874" r="8671" b="36766"/>
          <a:stretch>
            <a:fillRect/>
          </a:stretch>
        </p:blipFill>
        <p:spPr>
          <a:xfrm>
            <a:off x="619502" y="498088"/>
            <a:ext cx="2350745" cy="7254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57938" y="2810927"/>
            <a:ext cx="560059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АНО "Центр Профессионального Шитья", г. Владивосток</a:t>
            </a:r>
          </a:p>
        </p:txBody>
      </p:sp>
      <p:sp>
        <p:nvSpPr>
          <p:cNvPr id="13" name="Заголовок 1"/>
          <p:cNvSpPr txBox="1"/>
          <p:nvPr/>
        </p:nvSpPr>
        <p:spPr>
          <a:xfrm>
            <a:off x="6158535" y="4910962"/>
            <a:ext cx="3338550" cy="3328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Digital skills (</a:t>
            </a:r>
            <a:r>
              <a:rPr lang="ru-RU" sz="1800"/>
              <a:t>цифровые навыки)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13128" y="3224932"/>
            <a:ext cx="3359395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Креативность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Тайм-менеджмент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Работа в команде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Адаптивность</a:t>
            </a:r>
            <a:endParaRPr lang="ru-RU" dirty="0"/>
          </a:p>
        </p:txBody>
      </p:sp>
      <p:sp>
        <p:nvSpPr>
          <p:cNvPr id="16" name="Текст 4"/>
          <p:cNvSpPr txBox="1"/>
          <p:nvPr/>
        </p:nvSpPr>
        <p:spPr>
          <a:xfrm>
            <a:off x="5554134" y="4421412"/>
            <a:ext cx="5183188" cy="5237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b="1">
              <a:solidFill>
                <a:schemeClr val="accent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13128" y="5357942"/>
            <a:ext cx="4240486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Основы графического дизайна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3</a:t>
            </a:r>
            <a:r>
              <a:rPr lang="en-US" dirty="0" smtClean="0"/>
              <a:t>D</a:t>
            </a:r>
            <a:r>
              <a:rPr lang="ru-RU" dirty="0" smtClean="0"/>
              <a:t>-моделирование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Компьютерное проектирование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Знание систем </a:t>
            </a:r>
            <a:r>
              <a:rPr lang="en-US" dirty="0" smtClean="0"/>
              <a:t>ERP </a:t>
            </a:r>
            <a:r>
              <a:rPr lang="ru-RU" dirty="0" smtClean="0"/>
              <a:t>или </a:t>
            </a:r>
            <a:r>
              <a:rPr lang="en-US" dirty="0" smtClean="0"/>
              <a:t>PLM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18" name="Заголовок 1"/>
          <p:cNvSpPr txBox="1"/>
          <p:nvPr/>
        </p:nvSpPr>
        <p:spPr>
          <a:xfrm>
            <a:off x="517541" y="2222214"/>
            <a:ext cx="537790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3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Часть компаний, в которых студенты проходили практическую подготовку</a:t>
            </a:r>
          </a:p>
        </p:txBody>
      </p:sp>
      <p:sp>
        <p:nvSpPr>
          <p:cNvPr id="20" name="Заголовок 1"/>
          <p:cNvSpPr txBox="1"/>
          <p:nvPr/>
        </p:nvSpPr>
        <p:spPr>
          <a:xfrm>
            <a:off x="6113128" y="2739231"/>
            <a:ext cx="3359395" cy="3249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Soft skills (</a:t>
            </a:r>
            <a:r>
              <a:rPr lang="ru-RU" sz="1800" dirty="0"/>
              <a:t>гибкие навыки)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73553" y="5159294"/>
            <a:ext cx="2435469" cy="8213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r>
              <a:rPr lang="ru-RU" dirty="0" smtClean="0">
                <a:solidFill>
                  <a:schemeClr val="tx1"/>
                </a:solidFill>
              </a:rPr>
              <a:t> компания приняли участие в опросе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Заголовок 1"/>
          <p:cNvSpPr txBox="1"/>
          <p:nvPr/>
        </p:nvSpPr>
        <p:spPr>
          <a:xfrm>
            <a:off x="6113128" y="2271069"/>
            <a:ext cx="5475168" cy="3145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smtClean="0"/>
              <a:t>Требуемые навыки</a:t>
            </a:r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11703747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1" grpId="0" build="p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34669"/>
            <a:ext cx="12192000" cy="923330"/>
          </a:xfrm>
          <a:prstGeom prst="rect">
            <a:avLst/>
          </a:prstGeom>
          <a:solidFill>
            <a:srgbClr val="0F6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49868" y="6100407"/>
            <a:ext cx="97164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ru-RU" sz="2000">
                <a:solidFill>
                  <a:schemeClr val="bg1"/>
                </a:solidFill>
                <a:ea typeface="Montserrat" charset="0"/>
                <a:cs typeface="Montserrat" charset="0"/>
              </a:rPr>
              <a:t> </a:t>
            </a:r>
            <a:r>
              <a:rPr lang="ru-RU" sz="2000" smtClean="0">
                <a:solidFill>
                  <a:schemeClr val="bg1"/>
                </a:solidFill>
                <a:ea typeface="Montserrat" charset="0"/>
                <a:cs typeface="Montserrat" charset="0"/>
              </a:rPr>
              <a:t>Анкета содержит 7 вопросов. Участники опроса - работодатели</a:t>
            </a:r>
            <a:endParaRPr lang="en-US" sz="2000">
              <a:solidFill>
                <a:schemeClr val="bg1"/>
              </a:solidFill>
              <a:ea typeface="Montserrat" charset="0"/>
              <a:cs typeface="Montserrat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0941155" y="6349666"/>
            <a:ext cx="66726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849" y="4567"/>
            <a:ext cx="1970151" cy="1393371"/>
          </a:xfrm>
          <a:prstGeom prst="rect">
            <a:avLst/>
          </a:prstGeom>
        </p:spPr>
      </p:pic>
      <p:sp>
        <p:nvSpPr>
          <p:cNvPr id="11" name="Заголовок 1"/>
          <p:cNvSpPr txBox="1"/>
          <p:nvPr/>
        </p:nvSpPr>
        <p:spPr>
          <a:xfrm>
            <a:off x="549690" y="509772"/>
            <a:ext cx="605431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6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Ответы на вопросы анкеты</a:t>
            </a:r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427F8736-D3AC-431F-8BBE-11645CBFC1B7}"/>
              </a:ext>
            </a:extLst>
          </p:cNvPr>
          <p:cNvSpPr txBox="1"/>
          <p:nvPr/>
        </p:nvSpPr>
        <p:spPr>
          <a:xfrm>
            <a:off x="549690" y="1276205"/>
            <a:ext cx="4221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Был ли практикант принят в штат компании?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 – 100%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32D6F87E-0166-4134-9916-750B7725F976}"/>
              </a:ext>
            </a:extLst>
          </p:cNvPr>
          <p:cNvSpPr txBox="1"/>
          <p:nvPr/>
        </p:nvSpPr>
        <p:spPr>
          <a:xfrm>
            <a:off x="576733" y="2676159"/>
            <a:ext cx="44391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Оплачивала ли компания работу практиканта?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 – 100%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E05856F1-A42E-4DC0-9EAC-D45ADF422359}"/>
              </a:ext>
            </a:extLst>
          </p:cNvPr>
          <p:cNvSpPr txBox="1"/>
          <p:nvPr/>
        </p:nvSpPr>
        <p:spPr>
          <a:xfrm>
            <a:off x="603778" y="4425566"/>
            <a:ext cx="4385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>
                <a:latin typeface="Calibri Light" panose="020F0302020204030204" pitchFamily="34" charset="0"/>
                <a:cs typeface="Calibri Light" panose="020F0302020204030204" pitchFamily="34" charset="0"/>
              </a:rPr>
              <a:t>Проявлял ли инициативу при решении полученных задач</a:t>
            </a:r>
            <a:r>
              <a:rPr lang="ru-RU" sz="200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ru-RU" sz="2000" b="1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Да-100%</a:t>
            </a:r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13441" y="1258361"/>
            <a:ext cx="5037898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Актуальны ли навыки студентов?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 – 100%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06D351E3-07F6-4C1A-9469-0436585956E7}"/>
              </a:ext>
            </a:extLst>
          </p:cNvPr>
          <p:cNvSpPr txBox="1"/>
          <p:nvPr/>
        </p:nvSpPr>
        <p:spPr>
          <a:xfrm>
            <a:off x="6413441" y="2281998"/>
            <a:ext cx="54150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Удовлетворенность уровнем практической подготовки практикантов от 1 до 10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9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13441" y="3409903"/>
            <a:ext cx="567581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Уровень соблюдения практикантом трудовой дисциплины от 1 до 10 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10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13441" y="4425565"/>
            <a:ext cx="6568898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Планируете ли Вы последующее трудоустройство практиканта? 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6197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3553" y="498088"/>
            <a:ext cx="7325468" cy="64972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600" dirty="0"/>
              <a:t>38.02.01 Экономика и бухгалтерский учет (по отраслям) </a:t>
            </a:r>
            <a:endParaRPr lang="ru-RU" sz="3600" dirty="0">
              <a:latin typeface="Calibri" panose="020F0502020204030204" pitchFamily="34" charset="0"/>
              <a:ea typeface="Montserrat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4076" y="5198102"/>
            <a:ext cx="1259403" cy="45719"/>
          </a:xfrm>
          <a:prstGeom prst="rect">
            <a:avLst/>
          </a:prstGeom>
          <a:solidFill>
            <a:srgbClr val="0B7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Subtitle 2"/>
          <p:cNvSpPr txBox="1"/>
          <p:nvPr/>
        </p:nvSpPr>
        <p:spPr>
          <a:xfrm>
            <a:off x="537093" y="1648284"/>
            <a:ext cx="4204240" cy="59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ru-RU" sz="2000">
              <a:ea typeface="Montserrat" charset="0"/>
              <a:cs typeface="Montserrat" charset="0"/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680692" y="5258942"/>
            <a:ext cx="2844261" cy="1002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400" dirty="0" smtClean="0">
                <a:latin typeface="Arial" pitchFamily="34" charset="0"/>
                <a:ea typeface="Abril Fatface" charset="0"/>
                <a:cs typeface="Arial" pitchFamily="34" charset="0"/>
              </a:rPr>
              <a:t>2025</a:t>
            </a:r>
            <a:endParaRPr lang="en-US" sz="4400" dirty="0">
              <a:latin typeface="Arial" pitchFamily="34" charset="0"/>
              <a:ea typeface="Abril Fatface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25874" r="8671" b="36766"/>
          <a:stretch>
            <a:fillRect/>
          </a:stretch>
        </p:blipFill>
        <p:spPr>
          <a:xfrm>
            <a:off x="619502" y="498088"/>
            <a:ext cx="2350745" cy="7254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16245" y="2405604"/>
            <a:ext cx="5621442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ООО "Проект-Инвест" , г. Владивосток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ООО "ДВРП", г. Владивосток</a:t>
            </a:r>
          </a:p>
        </p:txBody>
      </p:sp>
      <p:sp>
        <p:nvSpPr>
          <p:cNvPr id="13" name="Заголовок 1"/>
          <p:cNvSpPr txBox="1"/>
          <p:nvPr/>
        </p:nvSpPr>
        <p:spPr>
          <a:xfrm>
            <a:off x="6158535" y="4141598"/>
            <a:ext cx="3338550" cy="3328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Digital skills (</a:t>
            </a:r>
            <a:r>
              <a:rPr lang="ru-RU" sz="1800" dirty="0"/>
              <a:t>цифровые навыки)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37689" y="2481942"/>
            <a:ext cx="3359395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Презентационные навыки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Работа в команде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Опыт проектной работы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Логическое мышление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Аналитическое мышление</a:t>
            </a:r>
          </a:p>
        </p:txBody>
      </p:sp>
      <p:sp>
        <p:nvSpPr>
          <p:cNvPr id="16" name="Текст 4"/>
          <p:cNvSpPr txBox="1"/>
          <p:nvPr/>
        </p:nvSpPr>
        <p:spPr>
          <a:xfrm>
            <a:off x="5554134" y="4421412"/>
            <a:ext cx="5183188" cy="5237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b="1">
              <a:solidFill>
                <a:schemeClr val="accent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37688" y="4531480"/>
            <a:ext cx="4578787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Excel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1С: Предприятие 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MS </a:t>
            </a:r>
            <a:r>
              <a:rPr lang="ru-RU" dirty="0" err="1"/>
              <a:t>PowerPoint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PostgreSQL</a:t>
            </a:r>
            <a:r>
              <a:rPr lang="ru-RU" dirty="0"/>
              <a:t>, </a:t>
            </a:r>
            <a:r>
              <a:rPr lang="ru-RU" dirty="0" err="1"/>
              <a:t>ClickHouse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Битрикс24</a:t>
            </a:r>
          </a:p>
          <a:p>
            <a:r>
              <a:rPr lang="ru-RU" dirty="0"/>
              <a:t> </a:t>
            </a:r>
          </a:p>
        </p:txBody>
      </p:sp>
      <p:sp>
        <p:nvSpPr>
          <p:cNvPr id="18" name="Заголовок 1"/>
          <p:cNvSpPr txBox="1"/>
          <p:nvPr/>
        </p:nvSpPr>
        <p:spPr>
          <a:xfrm>
            <a:off x="537093" y="1717348"/>
            <a:ext cx="537790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3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Часть компаний, в которых студенты проходили практическую подготовку</a:t>
            </a:r>
          </a:p>
        </p:txBody>
      </p:sp>
      <p:sp>
        <p:nvSpPr>
          <p:cNvPr id="20" name="Заголовок 1"/>
          <p:cNvSpPr txBox="1"/>
          <p:nvPr/>
        </p:nvSpPr>
        <p:spPr>
          <a:xfrm>
            <a:off x="6137688" y="2170127"/>
            <a:ext cx="3359395" cy="3249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Soft skills (</a:t>
            </a:r>
            <a:r>
              <a:rPr lang="ru-RU" sz="1800"/>
              <a:t>гибкие навыки)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73553" y="5159294"/>
            <a:ext cx="2435469" cy="8213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24</a:t>
            </a:r>
            <a:r>
              <a:rPr lang="ru-RU" dirty="0" smtClean="0">
                <a:solidFill>
                  <a:schemeClr val="tx1"/>
                </a:solidFill>
              </a:rPr>
              <a:t> компани</a:t>
            </a:r>
            <a:r>
              <a:rPr lang="ru-RU" dirty="0">
                <a:solidFill>
                  <a:schemeClr val="tx1"/>
                </a:solidFill>
              </a:rPr>
              <a:t>и</a:t>
            </a:r>
            <a:r>
              <a:rPr lang="ru-RU" dirty="0" smtClean="0">
                <a:solidFill>
                  <a:schemeClr val="tx1"/>
                </a:solidFill>
              </a:rPr>
              <a:t> приняли участие в опросе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Заголовок 1"/>
          <p:cNvSpPr txBox="1"/>
          <p:nvPr/>
        </p:nvSpPr>
        <p:spPr>
          <a:xfrm>
            <a:off x="6137688" y="1717348"/>
            <a:ext cx="5475168" cy="3145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smtClean="0"/>
              <a:t>Требуемые навыки</a:t>
            </a:r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19734631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1" grpId="0" build="p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34669"/>
            <a:ext cx="12192000" cy="923330"/>
          </a:xfrm>
          <a:prstGeom prst="rect">
            <a:avLst/>
          </a:prstGeom>
          <a:solidFill>
            <a:srgbClr val="0F6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49868" y="6100407"/>
            <a:ext cx="97164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ru-RU" sz="2000">
                <a:solidFill>
                  <a:schemeClr val="bg1"/>
                </a:solidFill>
                <a:ea typeface="Montserrat" charset="0"/>
                <a:cs typeface="Montserrat" charset="0"/>
              </a:rPr>
              <a:t> </a:t>
            </a:r>
            <a:r>
              <a:rPr lang="ru-RU" sz="2000" smtClean="0">
                <a:solidFill>
                  <a:schemeClr val="bg1"/>
                </a:solidFill>
                <a:ea typeface="Montserrat" charset="0"/>
                <a:cs typeface="Montserrat" charset="0"/>
              </a:rPr>
              <a:t>Анкета содержит 7 вопросов. Участники опроса - работодатели</a:t>
            </a:r>
            <a:endParaRPr lang="en-US" sz="2000">
              <a:solidFill>
                <a:schemeClr val="bg1"/>
              </a:solidFill>
              <a:ea typeface="Montserrat" charset="0"/>
              <a:cs typeface="Montserrat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0941155" y="6349666"/>
            <a:ext cx="66726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849" y="4567"/>
            <a:ext cx="1970151" cy="1393371"/>
          </a:xfrm>
          <a:prstGeom prst="rect">
            <a:avLst/>
          </a:prstGeom>
        </p:spPr>
      </p:pic>
      <p:sp>
        <p:nvSpPr>
          <p:cNvPr id="11" name="Заголовок 1"/>
          <p:cNvSpPr txBox="1"/>
          <p:nvPr/>
        </p:nvSpPr>
        <p:spPr>
          <a:xfrm>
            <a:off x="549690" y="509772"/>
            <a:ext cx="605431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6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Ответы на вопросы анкеты</a:t>
            </a:r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427F8736-D3AC-431F-8BBE-11645CBFC1B7}"/>
              </a:ext>
            </a:extLst>
          </p:cNvPr>
          <p:cNvSpPr txBox="1"/>
          <p:nvPr/>
        </p:nvSpPr>
        <p:spPr>
          <a:xfrm>
            <a:off x="549690" y="1276205"/>
            <a:ext cx="4221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Был ли практикант принят в штат компании?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 - 67%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 – 33%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32D6F87E-0166-4134-9916-750B7725F976}"/>
              </a:ext>
            </a:extLst>
          </p:cNvPr>
          <p:cNvSpPr txBox="1"/>
          <p:nvPr/>
        </p:nvSpPr>
        <p:spPr>
          <a:xfrm>
            <a:off x="576733" y="2676159"/>
            <a:ext cx="44391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Оплачивала ли компания работу практиканта?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Да - 67%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Нет – 33%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E05856F1-A42E-4DC0-9EAC-D45ADF422359}"/>
              </a:ext>
            </a:extLst>
          </p:cNvPr>
          <p:cNvSpPr txBox="1"/>
          <p:nvPr/>
        </p:nvSpPr>
        <p:spPr>
          <a:xfrm>
            <a:off x="603778" y="4425566"/>
            <a:ext cx="4385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Проявлял ли инициативу при решении полученных задач</a:t>
            </a:r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ru-RU" sz="2000" b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 - 100%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13441" y="1258361"/>
            <a:ext cx="5037898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Актуальны ли навыки студентов?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 – 100%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06D351E3-07F6-4C1A-9469-0436585956E7}"/>
              </a:ext>
            </a:extLst>
          </p:cNvPr>
          <p:cNvSpPr txBox="1"/>
          <p:nvPr/>
        </p:nvSpPr>
        <p:spPr>
          <a:xfrm>
            <a:off x="6413441" y="2281998"/>
            <a:ext cx="54150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>
                <a:latin typeface="Calibri Light" panose="020F0302020204030204" pitchFamily="34" charset="0"/>
                <a:cs typeface="Calibri Light" panose="020F0302020204030204" pitchFamily="34" charset="0"/>
              </a:rPr>
              <a:t>Удовлетворенность уровнем практической подготовки практикантов от 1 до 10 </a:t>
            </a:r>
          </a:p>
          <a:p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9</a:t>
            </a:r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13441" y="3409903"/>
            <a:ext cx="567581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Уровень соблюдения практикантом трудовой дисциплины от 1 до 10 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9.6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13441" y="4425565"/>
            <a:ext cx="6568898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Планируете ли Вы последующее трудоустройство практиканта?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 - 58%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 - 42%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2760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6145" y="122420"/>
            <a:ext cx="8198186" cy="805339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200" b="1" dirty="0" smtClean="0">
                <a:latin typeface="Calibri" panose="020F0502020204030204" pitchFamily="34" charset="0"/>
                <a:ea typeface="Montserrat" charset="0"/>
                <a:cs typeface="Calibri" panose="020F0502020204030204" pitchFamily="34" charset="0"/>
              </a:rPr>
              <a:t>Статистика по направлениям подготовки</a:t>
            </a:r>
            <a:endParaRPr lang="ru-RU" sz="3200" b="1" dirty="0">
              <a:latin typeface="Calibri" panose="020F0502020204030204" pitchFamily="34" charset="0"/>
              <a:ea typeface="Montserrat" charset="0"/>
              <a:cs typeface="Calibri" panose="020F0502020204030204" pitchFamily="34" charset="0"/>
            </a:endParaRPr>
          </a:p>
        </p:txBody>
      </p:sp>
      <p:sp>
        <p:nvSpPr>
          <p:cNvPr id="11" name="Subtitle 2"/>
          <p:cNvSpPr txBox="1"/>
          <p:nvPr/>
        </p:nvSpPr>
        <p:spPr>
          <a:xfrm>
            <a:off x="537093" y="1648284"/>
            <a:ext cx="4204240" cy="59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ru-RU" sz="2000">
              <a:ea typeface="Montserrat" charset="0"/>
              <a:cs typeface="Montserrat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25874" r="8671" b="36766"/>
          <a:stretch>
            <a:fillRect/>
          </a:stretch>
        </p:blipFill>
        <p:spPr>
          <a:xfrm>
            <a:off x="695400" y="194731"/>
            <a:ext cx="2350745" cy="725475"/>
          </a:xfrm>
          <a:prstGeom prst="rect">
            <a:avLst/>
          </a:prstGeom>
        </p:spPr>
      </p:pic>
      <p:sp>
        <p:nvSpPr>
          <p:cNvPr id="16" name="Текст 4"/>
          <p:cNvSpPr txBox="1"/>
          <p:nvPr/>
        </p:nvSpPr>
        <p:spPr>
          <a:xfrm>
            <a:off x="5554134" y="4421412"/>
            <a:ext cx="5183188" cy="5237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b="1">
              <a:solidFill>
                <a:schemeClr val="accent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084716"/>
              </p:ext>
            </p:extLst>
          </p:nvPr>
        </p:nvGraphicFramePr>
        <p:xfrm>
          <a:off x="335360" y="992517"/>
          <a:ext cx="11665296" cy="56250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12568"/>
                <a:gridCol w="3168352"/>
                <a:gridCol w="3384376"/>
              </a:tblGrid>
              <a:tr h="40572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effectLst/>
                        </a:rPr>
                        <a:t>Направление подготовки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6" marR="4096" marT="40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effectLst/>
                        </a:rPr>
                        <a:t>Количество студентов в группе, чел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6" marR="4096" marT="40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effectLst/>
                        </a:rPr>
                        <a:t>Предприятия, принявшие участие в опросе, ед.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6" marR="4096" marT="40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1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09.02.01 Компьютерные системы и комплексы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6" marR="4096" marT="40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1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09.02.06 Сетевое и системное администрирование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r>
                        <a:rPr lang="ru-RU" sz="12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6" marR="4096" marT="40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1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09.02.07 Информационные системы и программирование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42</a:t>
                      </a:r>
                      <a:r>
                        <a:rPr lang="ru-RU" sz="12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6" marR="4096" marT="40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168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13.02.11 Техническая эксплуатация и обслуживание электрического и электромеханического оборудования (по отраслям)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r>
                        <a:rPr lang="ru-RU" sz="12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6" marR="4096" marT="40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1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23.02.01 Организация перевозок и управление на транспорте (по видам)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35</a:t>
                      </a:r>
                      <a:r>
                        <a:rPr lang="ru-RU" sz="12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6" marR="4096" marT="40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1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23.02.07 Техническое обслуживание и ремонт двигателей, систем и агрегатов автомобилей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6" marR="4096" marT="40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1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29.02.04 Конструирование, моделирование и технология швейных изделий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6" marR="4096" marT="40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1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38.02.01 Экономика и бухгалтерский учет (по отраслям)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r>
                        <a:rPr lang="ru-RU" sz="12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6" marR="4096" marT="40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1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38.02.03 Операционная деятельность в логистике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57</a:t>
                      </a:r>
                      <a:r>
                        <a:rPr lang="ru-RU" sz="12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6" marR="4096" marT="40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1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38.02.04 Коммерция (по отраслям)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6" marR="4096" marT="40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1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38.02.05 Товароведение и экспертиза качества потребительских товаров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r>
                        <a:rPr lang="ru-RU" sz="12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6" marR="4096" marT="40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1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38.02.07 Банковское дело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ru-RU" sz="12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6" marR="4096" marT="40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1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40.02.01 Право и организация социального обеспечения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6" marR="4096" marT="40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1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42.02.01 Реклама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45</a:t>
                      </a:r>
                      <a:r>
                        <a:rPr lang="ru-RU" sz="12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6" marR="4096" marT="40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1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43.01.01 Официант, бармен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6" marR="4096" marT="40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1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43.02.10 Туризм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r>
                        <a:rPr lang="ru-RU" sz="12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6" marR="4096" marT="40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1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43.02.12 Технология эстетических услуг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r>
                        <a:rPr lang="ru-RU" sz="12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6" marR="4096" marT="40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1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43.02.13 Технология парикмахерского искусства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r>
                        <a:rPr lang="ru-RU" sz="12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6" marR="4096" marT="40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1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43.02.14 Гостиничное дело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r>
                        <a:rPr lang="ru-RU" sz="12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6" marR="4096" marT="40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1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43.02.16 Туризм и гостеприимство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38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6" marR="4096" marT="40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1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49.02.01 Физическая культура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r>
                        <a:rPr lang="ru-RU" sz="12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6" marR="4096" marT="40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1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54.02.01 Дизайн (по отраслям)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48</a:t>
                      </a:r>
                      <a:r>
                        <a:rPr lang="ru-RU" sz="12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6" marR="4096" marT="40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1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54.02.08 Техника и искусство фотографии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r>
                        <a:rPr lang="ru-RU" sz="12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6" marR="4096" marT="40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13983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3553" y="498088"/>
            <a:ext cx="7325468" cy="64972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600" dirty="0"/>
              <a:t>38.02.03 Операционная деятельность в логистике </a:t>
            </a:r>
            <a:endParaRPr lang="ru-RU" sz="3600" dirty="0">
              <a:latin typeface="Calibri" panose="020F0502020204030204" pitchFamily="34" charset="0"/>
              <a:ea typeface="Montserrat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4076" y="5198102"/>
            <a:ext cx="1259403" cy="45719"/>
          </a:xfrm>
          <a:prstGeom prst="rect">
            <a:avLst/>
          </a:prstGeom>
          <a:solidFill>
            <a:srgbClr val="0B7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Subtitle 2"/>
          <p:cNvSpPr txBox="1"/>
          <p:nvPr/>
        </p:nvSpPr>
        <p:spPr>
          <a:xfrm>
            <a:off x="537093" y="1648284"/>
            <a:ext cx="4204240" cy="59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ru-RU" sz="2000">
              <a:ea typeface="Montserrat" charset="0"/>
              <a:cs typeface="Montserrat" charset="0"/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680692" y="5258942"/>
            <a:ext cx="2844261" cy="1002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400" dirty="0" smtClean="0">
                <a:latin typeface="Arial" pitchFamily="34" charset="0"/>
                <a:ea typeface="Abril Fatface" charset="0"/>
                <a:cs typeface="Arial" pitchFamily="34" charset="0"/>
              </a:rPr>
              <a:t>2025</a:t>
            </a:r>
            <a:endParaRPr lang="en-US" sz="4400" dirty="0">
              <a:latin typeface="Arial" pitchFamily="34" charset="0"/>
              <a:ea typeface="Abril Fatface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25874" r="8671" b="36766"/>
          <a:stretch>
            <a:fillRect/>
          </a:stretch>
        </p:blipFill>
        <p:spPr>
          <a:xfrm>
            <a:off x="619502" y="498088"/>
            <a:ext cx="2350745" cy="7254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16248" y="2389060"/>
            <a:ext cx="5621442" cy="20313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ООО "Содружество", г. </a:t>
            </a:r>
            <a:r>
              <a:rPr lang="ru-RU" dirty="0" smtClean="0"/>
              <a:t>Владивосток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ОАО "Владивостокский морской рыбный порт", г. Владивосток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ООО "ГК </a:t>
            </a:r>
            <a:r>
              <a:rPr lang="ru-RU" dirty="0" err="1"/>
              <a:t>Юником</a:t>
            </a:r>
            <a:r>
              <a:rPr lang="ru-RU" dirty="0"/>
              <a:t>", г. Владивосток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ООО "</a:t>
            </a:r>
            <a:r>
              <a:rPr lang="ru-RU" dirty="0" err="1"/>
              <a:t>Глобал</a:t>
            </a:r>
            <a:r>
              <a:rPr lang="ru-RU" dirty="0"/>
              <a:t> Трейд", г. Владивосток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ООО "Дальневосточная транспортная компания", г. Артем </a:t>
            </a:r>
          </a:p>
        </p:txBody>
      </p:sp>
      <p:sp>
        <p:nvSpPr>
          <p:cNvPr id="13" name="Заголовок 1"/>
          <p:cNvSpPr txBox="1"/>
          <p:nvPr/>
        </p:nvSpPr>
        <p:spPr>
          <a:xfrm>
            <a:off x="6158535" y="4141598"/>
            <a:ext cx="3338550" cy="3328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Digital skills (</a:t>
            </a:r>
            <a:r>
              <a:rPr lang="ru-RU" sz="1800"/>
              <a:t>цифровые навыки)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37690" y="2508473"/>
            <a:ext cx="3359395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Клиентоориентированность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Навыки ведения переговоров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Организационные навыки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Коммуникативные навыки</a:t>
            </a:r>
          </a:p>
        </p:txBody>
      </p:sp>
      <p:sp>
        <p:nvSpPr>
          <p:cNvPr id="16" name="Текст 4"/>
          <p:cNvSpPr txBox="1"/>
          <p:nvPr/>
        </p:nvSpPr>
        <p:spPr>
          <a:xfrm>
            <a:off x="5554134" y="4421412"/>
            <a:ext cx="5183188" cy="5237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b="1">
              <a:solidFill>
                <a:schemeClr val="accent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58535" y="4682661"/>
            <a:ext cx="3420031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Системы управления взаимоотношениями с клиентами (CRM) 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Электронная коммерция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Платформы для маркетинга и рекламы  </a:t>
            </a:r>
          </a:p>
        </p:txBody>
      </p:sp>
      <p:sp>
        <p:nvSpPr>
          <p:cNvPr id="18" name="Заголовок 1"/>
          <p:cNvSpPr txBox="1"/>
          <p:nvPr/>
        </p:nvSpPr>
        <p:spPr>
          <a:xfrm>
            <a:off x="537093" y="1717348"/>
            <a:ext cx="537790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3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Часть компаний, в которых студенты проходили практическую подготовку</a:t>
            </a:r>
          </a:p>
        </p:txBody>
      </p:sp>
      <p:sp>
        <p:nvSpPr>
          <p:cNvPr id="20" name="Заголовок 1"/>
          <p:cNvSpPr txBox="1"/>
          <p:nvPr/>
        </p:nvSpPr>
        <p:spPr>
          <a:xfrm>
            <a:off x="6137689" y="2089569"/>
            <a:ext cx="3359395" cy="3249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Soft skills (</a:t>
            </a:r>
            <a:r>
              <a:rPr lang="ru-RU" sz="1800"/>
              <a:t>гибкие навыки)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73553" y="5159294"/>
            <a:ext cx="2435469" cy="8213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57</a:t>
            </a:r>
            <a:r>
              <a:rPr lang="ru-RU" dirty="0" smtClean="0">
                <a:solidFill>
                  <a:schemeClr val="tx1"/>
                </a:solidFill>
              </a:rPr>
              <a:t> компаний приняли участие в опросе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Заголовок 1"/>
          <p:cNvSpPr txBox="1"/>
          <p:nvPr/>
        </p:nvSpPr>
        <p:spPr>
          <a:xfrm>
            <a:off x="6137689" y="1670943"/>
            <a:ext cx="5475168" cy="3145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smtClean="0"/>
              <a:t>Требуемые навыки</a:t>
            </a:r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1264660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1" grpId="0" build="p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34669"/>
            <a:ext cx="12192000" cy="923330"/>
          </a:xfrm>
          <a:prstGeom prst="rect">
            <a:avLst/>
          </a:prstGeom>
          <a:solidFill>
            <a:srgbClr val="0F6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49868" y="6100407"/>
            <a:ext cx="97164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ru-RU" sz="2000">
                <a:solidFill>
                  <a:schemeClr val="bg1"/>
                </a:solidFill>
                <a:ea typeface="Montserrat" charset="0"/>
                <a:cs typeface="Montserrat" charset="0"/>
              </a:rPr>
              <a:t> </a:t>
            </a:r>
            <a:r>
              <a:rPr lang="ru-RU" sz="2000" smtClean="0">
                <a:solidFill>
                  <a:schemeClr val="bg1"/>
                </a:solidFill>
                <a:ea typeface="Montserrat" charset="0"/>
                <a:cs typeface="Montserrat" charset="0"/>
              </a:rPr>
              <a:t>Анкета содержит 7 вопросов. Участники опроса - работодатели</a:t>
            </a:r>
            <a:endParaRPr lang="en-US" sz="2000">
              <a:solidFill>
                <a:schemeClr val="bg1"/>
              </a:solidFill>
              <a:ea typeface="Montserrat" charset="0"/>
              <a:cs typeface="Montserrat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0941155" y="6349666"/>
            <a:ext cx="66726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849" y="4567"/>
            <a:ext cx="1970151" cy="1393371"/>
          </a:xfrm>
          <a:prstGeom prst="rect">
            <a:avLst/>
          </a:prstGeom>
        </p:spPr>
      </p:pic>
      <p:sp>
        <p:nvSpPr>
          <p:cNvPr id="11" name="Заголовок 1"/>
          <p:cNvSpPr txBox="1"/>
          <p:nvPr/>
        </p:nvSpPr>
        <p:spPr>
          <a:xfrm>
            <a:off x="549690" y="509772"/>
            <a:ext cx="605431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6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Ответы на вопросы анкеты</a:t>
            </a:r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427F8736-D3AC-431F-8BBE-11645CBFC1B7}"/>
              </a:ext>
            </a:extLst>
          </p:cNvPr>
          <p:cNvSpPr txBox="1"/>
          <p:nvPr/>
        </p:nvSpPr>
        <p:spPr>
          <a:xfrm>
            <a:off x="549690" y="1276205"/>
            <a:ext cx="4221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Был ли практикант принят в штат компании?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- 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48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- 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52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32D6F87E-0166-4134-9916-750B7725F976}"/>
              </a:ext>
            </a:extLst>
          </p:cNvPr>
          <p:cNvSpPr txBox="1"/>
          <p:nvPr/>
        </p:nvSpPr>
        <p:spPr>
          <a:xfrm>
            <a:off x="576733" y="2676159"/>
            <a:ext cx="44391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Оплачивала ли компания работу практиканта?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Да</a:t>
            </a: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- </a:t>
            </a: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48</a:t>
            </a:r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Нет</a:t>
            </a: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- </a:t>
            </a: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52</a:t>
            </a:r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E05856F1-A42E-4DC0-9EAC-D45ADF422359}"/>
              </a:ext>
            </a:extLst>
          </p:cNvPr>
          <p:cNvSpPr txBox="1"/>
          <p:nvPr/>
        </p:nvSpPr>
        <p:spPr>
          <a:xfrm>
            <a:off x="603778" y="4425566"/>
            <a:ext cx="4385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Проявлял ли инициативу при решении полученных задач</a:t>
            </a:r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ru-RU" sz="2000" b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- 100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13441" y="1258361"/>
            <a:ext cx="5037898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Актуальны ли навыки студентов?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- 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95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- 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5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06D351E3-07F6-4C1A-9469-0436585956E7}"/>
              </a:ext>
            </a:extLst>
          </p:cNvPr>
          <p:cNvSpPr txBox="1"/>
          <p:nvPr/>
        </p:nvSpPr>
        <p:spPr>
          <a:xfrm>
            <a:off x="6413441" y="2281998"/>
            <a:ext cx="54150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Удовлетворенность уровнем практической подготовки практикантов от 1 до 10 </a:t>
            </a:r>
          </a:p>
          <a:p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9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13441" y="3409903"/>
            <a:ext cx="567581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Уровень соблюдения практикантом трудовой дисциплины от 1 до 10 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9.6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13441" y="4425565"/>
            <a:ext cx="6568898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Планируете ли Вы последующее трудоустройство практиканта?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 - 56%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 - 44%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9627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3553" y="498088"/>
            <a:ext cx="7325468" cy="64972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600" dirty="0"/>
              <a:t>38.02.04 Коммерция (по отраслям) </a:t>
            </a:r>
            <a:endParaRPr lang="ru-RU" sz="3600" dirty="0">
              <a:latin typeface="Calibri" panose="020F0502020204030204" pitchFamily="34" charset="0"/>
              <a:ea typeface="Montserrat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4076" y="5198102"/>
            <a:ext cx="1259403" cy="45719"/>
          </a:xfrm>
          <a:prstGeom prst="rect">
            <a:avLst/>
          </a:prstGeom>
          <a:solidFill>
            <a:srgbClr val="0B7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Subtitle 2"/>
          <p:cNvSpPr txBox="1"/>
          <p:nvPr/>
        </p:nvSpPr>
        <p:spPr>
          <a:xfrm>
            <a:off x="537093" y="1648284"/>
            <a:ext cx="4204240" cy="59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ru-RU" sz="2000">
              <a:ea typeface="Montserrat" charset="0"/>
              <a:cs typeface="Montserrat" charset="0"/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680692" y="5258942"/>
            <a:ext cx="2844261" cy="1002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400" dirty="0" smtClean="0">
                <a:latin typeface="Arial" pitchFamily="34" charset="0"/>
                <a:ea typeface="Abril Fatface" charset="0"/>
                <a:cs typeface="Arial" pitchFamily="34" charset="0"/>
              </a:rPr>
              <a:t>2025</a:t>
            </a:r>
            <a:endParaRPr lang="en-US" sz="4400" dirty="0">
              <a:latin typeface="Arial" pitchFamily="34" charset="0"/>
              <a:ea typeface="Abril Fatface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25874" r="8671" b="36766"/>
          <a:stretch>
            <a:fillRect/>
          </a:stretch>
        </p:blipFill>
        <p:spPr>
          <a:xfrm>
            <a:off x="619502" y="498088"/>
            <a:ext cx="2350745" cy="7254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7093" y="2533541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ООО "АВИАТОР", </a:t>
            </a:r>
            <a:r>
              <a:rPr lang="ru-RU" dirty="0" err="1" smtClean="0"/>
              <a:t>г.Артем</a:t>
            </a:r>
            <a:r>
              <a:rPr lang="ru-RU" dirty="0" smtClean="0"/>
              <a:t>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ООО "</a:t>
            </a:r>
            <a:r>
              <a:rPr lang="ru-RU" dirty="0" err="1"/>
              <a:t>Ист</a:t>
            </a:r>
            <a:r>
              <a:rPr lang="ru-RU" dirty="0"/>
              <a:t> </a:t>
            </a:r>
            <a:r>
              <a:rPr lang="ru-RU" dirty="0" err="1"/>
              <a:t>Лоджистикал</a:t>
            </a:r>
            <a:r>
              <a:rPr lang="ru-RU" dirty="0"/>
              <a:t> Системс", </a:t>
            </a:r>
            <a:r>
              <a:rPr lang="ru-RU" dirty="0" err="1" smtClean="0"/>
              <a:t>г.Владивосток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ООО "ДВЛОГИСТИК", </a:t>
            </a:r>
            <a:r>
              <a:rPr lang="ru-RU" dirty="0" err="1" smtClean="0"/>
              <a:t>г.Артем</a:t>
            </a:r>
            <a:r>
              <a:rPr lang="ru-RU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3" name="Заголовок 1"/>
          <p:cNvSpPr txBox="1"/>
          <p:nvPr/>
        </p:nvSpPr>
        <p:spPr>
          <a:xfrm>
            <a:off x="6158535" y="4141598"/>
            <a:ext cx="3338550" cy="3328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Digital skills (</a:t>
            </a:r>
            <a:r>
              <a:rPr lang="ru-RU" sz="1800"/>
              <a:t>цифровые навыки)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37690" y="2346951"/>
            <a:ext cx="3359395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Клиентоориентированность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Навыки ведения переговоров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Организационные навыки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Коммуникативные навыки</a:t>
            </a:r>
          </a:p>
        </p:txBody>
      </p:sp>
      <p:sp>
        <p:nvSpPr>
          <p:cNvPr id="16" name="Текст 4"/>
          <p:cNvSpPr txBox="1"/>
          <p:nvPr/>
        </p:nvSpPr>
        <p:spPr>
          <a:xfrm>
            <a:off x="5554134" y="4421412"/>
            <a:ext cx="5183188" cy="5237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b="1">
              <a:solidFill>
                <a:schemeClr val="accent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58535" y="4682661"/>
            <a:ext cx="4578787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Системы управления взаимоотношениями с клиентами (CRM) 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Электронная коммерция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Платформы для маркетинга и рекламы  </a:t>
            </a:r>
          </a:p>
          <a:p>
            <a:r>
              <a:rPr lang="ru-RU" dirty="0"/>
              <a:t> </a:t>
            </a:r>
          </a:p>
        </p:txBody>
      </p:sp>
      <p:sp>
        <p:nvSpPr>
          <p:cNvPr id="18" name="Заголовок 1"/>
          <p:cNvSpPr txBox="1"/>
          <p:nvPr/>
        </p:nvSpPr>
        <p:spPr>
          <a:xfrm>
            <a:off x="537093" y="1717348"/>
            <a:ext cx="537790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3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Часть компаний, в которых студенты проходили практическую подготовку</a:t>
            </a:r>
          </a:p>
        </p:txBody>
      </p:sp>
      <p:sp>
        <p:nvSpPr>
          <p:cNvPr id="20" name="Заголовок 1"/>
          <p:cNvSpPr txBox="1"/>
          <p:nvPr/>
        </p:nvSpPr>
        <p:spPr>
          <a:xfrm>
            <a:off x="6137690" y="2011685"/>
            <a:ext cx="3359395" cy="3249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Soft skills (</a:t>
            </a:r>
            <a:r>
              <a:rPr lang="ru-RU" sz="1800"/>
              <a:t>гибкие навыки)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73553" y="5159294"/>
            <a:ext cx="2435469" cy="8213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16</a:t>
            </a:r>
            <a:r>
              <a:rPr lang="ru-RU" dirty="0" smtClean="0">
                <a:solidFill>
                  <a:schemeClr val="tx1"/>
                </a:solidFill>
              </a:rPr>
              <a:t> компаний приняли участие в опросе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Заголовок 1"/>
          <p:cNvSpPr txBox="1"/>
          <p:nvPr/>
        </p:nvSpPr>
        <p:spPr>
          <a:xfrm>
            <a:off x="6137690" y="1560265"/>
            <a:ext cx="5475168" cy="3145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smtClean="0"/>
              <a:t>Требуемые навыки</a:t>
            </a:r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3186884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1" grpId="0" build="p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34669"/>
            <a:ext cx="12192000" cy="923330"/>
          </a:xfrm>
          <a:prstGeom prst="rect">
            <a:avLst/>
          </a:prstGeom>
          <a:solidFill>
            <a:srgbClr val="0F6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49868" y="6100407"/>
            <a:ext cx="97164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ru-RU" sz="2000">
                <a:solidFill>
                  <a:schemeClr val="bg1"/>
                </a:solidFill>
                <a:ea typeface="Montserrat" charset="0"/>
                <a:cs typeface="Montserrat" charset="0"/>
              </a:rPr>
              <a:t> </a:t>
            </a:r>
            <a:r>
              <a:rPr lang="ru-RU" sz="2000" smtClean="0">
                <a:solidFill>
                  <a:schemeClr val="bg1"/>
                </a:solidFill>
                <a:ea typeface="Montserrat" charset="0"/>
                <a:cs typeface="Montserrat" charset="0"/>
              </a:rPr>
              <a:t>Анкета содержит 7 вопросов. Участники опроса - работодатели</a:t>
            </a:r>
            <a:endParaRPr lang="en-US" sz="2000">
              <a:solidFill>
                <a:schemeClr val="bg1"/>
              </a:solidFill>
              <a:ea typeface="Montserrat" charset="0"/>
              <a:cs typeface="Montserrat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0941155" y="6349666"/>
            <a:ext cx="66726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849" y="4567"/>
            <a:ext cx="1970151" cy="1393371"/>
          </a:xfrm>
          <a:prstGeom prst="rect">
            <a:avLst/>
          </a:prstGeom>
        </p:spPr>
      </p:pic>
      <p:sp>
        <p:nvSpPr>
          <p:cNvPr id="11" name="Заголовок 1"/>
          <p:cNvSpPr txBox="1"/>
          <p:nvPr/>
        </p:nvSpPr>
        <p:spPr>
          <a:xfrm>
            <a:off x="549690" y="509772"/>
            <a:ext cx="605431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6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Ответы на вопросы анкеты</a:t>
            </a:r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427F8736-D3AC-431F-8BBE-11645CBFC1B7}"/>
              </a:ext>
            </a:extLst>
          </p:cNvPr>
          <p:cNvSpPr txBox="1"/>
          <p:nvPr/>
        </p:nvSpPr>
        <p:spPr>
          <a:xfrm>
            <a:off x="549690" y="1276205"/>
            <a:ext cx="4221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Был ли практикант принят в штат компании?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- 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62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- 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38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32D6F87E-0166-4134-9916-750B7725F976}"/>
              </a:ext>
            </a:extLst>
          </p:cNvPr>
          <p:cNvSpPr txBox="1"/>
          <p:nvPr/>
        </p:nvSpPr>
        <p:spPr>
          <a:xfrm>
            <a:off x="576733" y="2676159"/>
            <a:ext cx="44391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Оплачивала ли компания работу практиканта?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Да</a:t>
            </a: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- </a:t>
            </a: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62</a:t>
            </a:r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Нет</a:t>
            </a: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- </a:t>
            </a: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38</a:t>
            </a:r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E05856F1-A42E-4DC0-9EAC-D45ADF422359}"/>
              </a:ext>
            </a:extLst>
          </p:cNvPr>
          <p:cNvSpPr txBox="1"/>
          <p:nvPr/>
        </p:nvSpPr>
        <p:spPr>
          <a:xfrm>
            <a:off x="603778" y="4425566"/>
            <a:ext cx="4385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Проявлял ли инициативу при решении полученных задач</a:t>
            </a:r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ru-RU" sz="2000" b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-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100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13441" y="1258361"/>
            <a:ext cx="5037898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Актуальны ли навыки студентов?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- 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94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- 6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06D351E3-07F6-4C1A-9469-0436585956E7}"/>
              </a:ext>
            </a:extLst>
          </p:cNvPr>
          <p:cNvSpPr txBox="1"/>
          <p:nvPr/>
        </p:nvSpPr>
        <p:spPr>
          <a:xfrm>
            <a:off x="6413441" y="2281998"/>
            <a:ext cx="54150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Удовлетворенность уровнем практической подготовки практикантов от 1 до 10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8.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8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13441" y="3409903"/>
            <a:ext cx="567581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Уровень соблюдения практикантом трудовой дисциплины от 1 до 10 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9.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4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13441" y="4425565"/>
            <a:ext cx="6568898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Планируете ли Вы последующее трудоустройство практиканта?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- 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69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-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31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168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3553" y="498088"/>
            <a:ext cx="8560150" cy="64972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200" dirty="0"/>
              <a:t>38.02.05 Товароведение и экспертиза качества потребительских товаров </a:t>
            </a:r>
            <a:endParaRPr lang="ru-RU" sz="3200" dirty="0">
              <a:latin typeface="Calibri" panose="020F0502020204030204" pitchFamily="34" charset="0"/>
              <a:ea typeface="Montserrat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4076" y="5198102"/>
            <a:ext cx="1259403" cy="45719"/>
          </a:xfrm>
          <a:prstGeom prst="rect">
            <a:avLst/>
          </a:prstGeom>
          <a:solidFill>
            <a:srgbClr val="0B7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Subtitle 2"/>
          <p:cNvSpPr txBox="1"/>
          <p:nvPr/>
        </p:nvSpPr>
        <p:spPr>
          <a:xfrm>
            <a:off x="537093" y="1822629"/>
            <a:ext cx="4204240" cy="59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ru-RU" sz="2000">
              <a:ea typeface="Montserrat" charset="0"/>
              <a:cs typeface="Montserrat" charset="0"/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680692" y="5258942"/>
            <a:ext cx="2844261" cy="1002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400" dirty="0" smtClean="0">
                <a:latin typeface="Arial" pitchFamily="34" charset="0"/>
                <a:ea typeface="Abril Fatface" charset="0"/>
                <a:cs typeface="Arial" pitchFamily="34" charset="0"/>
              </a:rPr>
              <a:t>2025</a:t>
            </a:r>
            <a:endParaRPr lang="en-US" sz="4400" dirty="0">
              <a:latin typeface="Arial" pitchFamily="34" charset="0"/>
              <a:ea typeface="Abril Fatface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25874" r="8671" b="36766"/>
          <a:stretch>
            <a:fillRect/>
          </a:stretch>
        </p:blipFill>
        <p:spPr>
          <a:xfrm>
            <a:off x="619502" y="498088"/>
            <a:ext cx="2350745" cy="7254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15389" y="2465955"/>
            <a:ext cx="5643146" cy="20313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ООО Байт Транзит </a:t>
            </a:r>
            <a:r>
              <a:rPr lang="ru-RU" dirty="0" smtClean="0"/>
              <a:t>Континент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ООО </a:t>
            </a:r>
            <a:r>
              <a:rPr lang="ru-RU" dirty="0" err="1"/>
              <a:t>Премьеротель</a:t>
            </a:r>
            <a:r>
              <a:rPr lang="ru-RU" dirty="0"/>
              <a:t> 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АО </a:t>
            </a:r>
            <a:r>
              <a:rPr lang="ru-RU" dirty="0" err="1"/>
              <a:t>Военторг-ВостокООО</a:t>
            </a:r>
            <a:r>
              <a:rPr lang="ru-RU" dirty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ООО </a:t>
            </a:r>
            <a:r>
              <a:rPr lang="ru-RU" dirty="0"/>
              <a:t>ВИРА 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ООО Твой </a:t>
            </a:r>
            <a:r>
              <a:rPr lang="ru-RU" dirty="0"/>
              <a:t>Терминал 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ООО </a:t>
            </a:r>
            <a:r>
              <a:rPr lang="ru-RU" dirty="0"/>
              <a:t>"Порт </a:t>
            </a:r>
            <a:r>
              <a:rPr lang="ru-RU" dirty="0" err="1"/>
              <a:t>Глори</a:t>
            </a:r>
            <a:r>
              <a:rPr lang="ru-RU" dirty="0"/>
              <a:t> </a:t>
            </a:r>
            <a:r>
              <a:rPr lang="ru-RU" dirty="0" err="1" smtClean="0"/>
              <a:t>Лоджистик</a:t>
            </a:r>
            <a:r>
              <a:rPr lang="ru-RU" dirty="0" smtClean="0"/>
              <a:t>«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ООО </a:t>
            </a:r>
            <a:r>
              <a:rPr lang="ru-RU" dirty="0"/>
              <a:t>ТД Детских товаров</a:t>
            </a:r>
          </a:p>
        </p:txBody>
      </p:sp>
      <p:sp>
        <p:nvSpPr>
          <p:cNvPr id="13" name="Заголовок 1"/>
          <p:cNvSpPr txBox="1"/>
          <p:nvPr/>
        </p:nvSpPr>
        <p:spPr>
          <a:xfrm>
            <a:off x="6158535" y="4333777"/>
            <a:ext cx="3338550" cy="3328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Digital skills (</a:t>
            </a:r>
            <a:r>
              <a:rPr lang="ru-RU" sz="1800" dirty="0"/>
              <a:t>цифровые навыки)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58535" y="2609975"/>
            <a:ext cx="3825897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Клиентоориентированность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Навыки ведения переговоров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Организационные навыки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Коммуникативные навыки</a:t>
            </a:r>
          </a:p>
        </p:txBody>
      </p:sp>
      <p:sp>
        <p:nvSpPr>
          <p:cNvPr id="16" name="Текст 4"/>
          <p:cNvSpPr txBox="1"/>
          <p:nvPr/>
        </p:nvSpPr>
        <p:spPr>
          <a:xfrm>
            <a:off x="5554134" y="4421412"/>
            <a:ext cx="5183188" cy="5237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b="1">
              <a:solidFill>
                <a:schemeClr val="accent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58535" y="4682661"/>
            <a:ext cx="5842121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Системы управления взаимоотношениями с клиентами (CRM) 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Электронная коммерция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Платформы для маркетинга и рекламы  </a:t>
            </a:r>
            <a:br>
              <a:rPr lang="ru-RU" dirty="0"/>
            </a:br>
            <a:endParaRPr lang="ru-RU" dirty="0"/>
          </a:p>
        </p:txBody>
      </p:sp>
      <p:sp>
        <p:nvSpPr>
          <p:cNvPr id="18" name="Заголовок 1"/>
          <p:cNvSpPr txBox="1"/>
          <p:nvPr/>
        </p:nvSpPr>
        <p:spPr>
          <a:xfrm>
            <a:off x="515389" y="1751793"/>
            <a:ext cx="537790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3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Часть компаний, в которых студенты проходили практическую подготовку</a:t>
            </a:r>
          </a:p>
        </p:txBody>
      </p:sp>
      <p:sp>
        <p:nvSpPr>
          <p:cNvPr id="20" name="Заголовок 1"/>
          <p:cNvSpPr txBox="1"/>
          <p:nvPr/>
        </p:nvSpPr>
        <p:spPr>
          <a:xfrm>
            <a:off x="6158535" y="2176517"/>
            <a:ext cx="3359395" cy="3249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Soft skills (</a:t>
            </a:r>
            <a:r>
              <a:rPr lang="ru-RU" sz="1800"/>
              <a:t>гибкие навыки)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73553" y="5159294"/>
            <a:ext cx="2435469" cy="8213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7</a:t>
            </a:r>
            <a:r>
              <a:rPr lang="ru-RU" dirty="0" smtClean="0">
                <a:solidFill>
                  <a:schemeClr val="tx1"/>
                </a:solidFill>
              </a:rPr>
              <a:t> компаний приняли участие в опросе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Заголовок 1"/>
          <p:cNvSpPr txBox="1"/>
          <p:nvPr/>
        </p:nvSpPr>
        <p:spPr>
          <a:xfrm>
            <a:off x="6158535" y="1690316"/>
            <a:ext cx="5475168" cy="3145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smtClean="0"/>
              <a:t>Требуемые навыки</a:t>
            </a:r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5680315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1" grpId="0" build="p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34669"/>
            <a:ext cx="12192000" cy="923330"/>
          </a:xfrm>
          <a:prstGeom prst="rect">
            <a:avLst/>
          </a:prstGeom>
          <a:solidFill>
            <a:srgbClr val="0F6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49868" y="6100407"/>
            <a:ext cx="97164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ru-RU" sz="2000">
                <a:solidFill>
                  <a:schemeClr val="bg1"/>
                </a:solidFill>
                <a:ea typeface="Montserrat" charset="0"/>
                <a:cs typeface="Montserrat" charset="0"/>
              </a:rPr>
              <a:t> </a:t>
            </a:r>
            <a:r>
              <a:rPr lang="ru-RU" sz="2000" smtClean="0">
                <a:solidFill>
                  <a:schemeClr val="bg1"/>
                </a:solidFill>
                <a:ea typeface="Montserrat" charset="0"/>
                <a:cs typeface="Montserrat" charset="0"/>
              </a:rPr>
              <a:t>Анкета содержит 7 вопросов. Участники опроса - работодатели</a:t>
            </a:r>
            <a:endParaRPr lang="en-US" sz="2000">
              <a:solidFill>
                <a:schemeClr val="bg1"/>
              </a:solidFill>
              <a:ea typeface="Montserrat" charset="0"/>
              <a:cs typeface="Montserrat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0941155" y="6349666"/>
            <a:ext cx="66726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849" y="4567"/>
            <a:ext cx="1970151" cy="1393371"/>
          </a:xfrm>
          <a:prstGeom prst="rect">
            <a:avLst/>
          </a:prstGeom>
        </p:spPr>
      </p:pic>
      <p:sp>
        <p:nvSpPr>
          <p:cNvPr id="11" name="Заголовок 1"/>
          <p:cNvSpPr txBox="1"/>
          <p:nvPr/>
        </p:nvSpPr>
        <p:spPr>
          <a:xfrm>
            <a:off x="549690" y="509772"/>
            <a:ext cx="605431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6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Ответы на вопросы анкеты</a:t>
            </a:r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427F8736-D3AC-431F-8BBE-11645CBFC1B7}"/>
              </a:ext>
            </a:extLst>
          </p:cNvPr>
          <p:cNvSpPr txBox="1"/>
          <p:nvPr/>
        </p:nvSpPr>
        <p:spPr>
          <a:xfrm>
            <a:off x="549690" y="1276205"/>
            <a:ext cx="4221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Был ли практикант принят в штат компании?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 - 33%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 - 67%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32D6F87E-0166-4134-9916-750B7725F976}"/>
              </a:ext>
            </a:extLst>
          </p:cNvPr>
          <p:cNvSpPr txBox="1"/>
          <p:nvPr/>
        </p:nvSpPr>
        <p:spPr>
          <a:xfrm>
            <a:off x="576733" y="2676159"/>
            <a:ext cx="44391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Оплачивала ли компания работу практиканта?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Да - 33%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Нет - 67%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E05856F1-A42E-4DC0-9EAC-D45ADF422359}"/>
              </a:ext>
            </a:extLst>
          </p:cNvPr>
          <p:cNvSpPr txBox="1"/>
          <p:nvPr/>
        </p:nvSpPr>
        <p:spPr>
          <a:xfrm>
            <a:off x="603778" y="4425566"/>
            <a:ext cx="4385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Проявлял ли инициативу при решении полученных задач</a:t>
            </a:r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ru-RU" sz="2000" b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 – 100%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13441" y="1258361"/>
            <a:ext cx="5037898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Актуальны ли навыки студентов?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 – 100%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06D351E3-07F6-4C1A-9469-0436585956E7}"/>
              </a:ext>
            </a:extLst>
          </p:cNvPr>
          <p:cNvSpPr txBox="1"/>
          <p:nvPr/>
        </p:nvSpPr>
        <p:spPr>
          <a:xfrm>
            <a:off x="6413441" y="2281998"/>
            <a:ext cx="54150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Удовлетворенность уровнем практической подготовки практикантов от 1 до 10 </a:t>
            </a:r>
          </a:p>
          <a:p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8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.5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13441" y="3409903"/>
            <a:ext cx="567581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Уровень соблюдения практикантом трудовой дисциплины от 1 до 10 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9.4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13441" y="4425565"/>
            <a:ext cx="6568898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Планируете ли Вы последующее трудоустройство практиканта?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 - 55%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 - 45%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9779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3553" y="498088"/>
            <a:ext cx="7325468" cy="64972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600" dirty="0"/>
              <a:t>38.02.07 Банковское дело </a:t>
            </a:r>
            <a:endParaRPr lang="ru-RU" sz="3600" dirty="0">
              <a:latin typeface="Calibri" panose="020F0502020204030204" pitchFamily="34" charset="0"/>
              <a:ea typeface="Montserrat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4076" y="5198102"/>
            <a:ext cx="1259403" cy="45719"/>
          </a:xfrm>
          <a:prstGeom prst="rect">
            <a:avLst/>
          </a:prstGeom>
          <a:solidFill>
            <a:srgbClr val="0B7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Subtitle 2"/>
          <p:cNvSpPr txBox="1"/>
          <p:nvPr/>
        </p:nvSpPr>
        <p:spPr>
          <a:xfrm>
            <a:off x="537093" y="1648284"/>
            <a:ext cx="4204240" cy="59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ru-RU" sz="2000">
              <a:ea typeface="Montserrat" charset="0"/>
              <a:cs typeface="Montserrat" charset="0"/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680692" y="5258942"/>
            <a:ext cx="2844261" cy="1002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400" dirty="0" smtClean="0">
                <a:latin typeface="Arial" pitchFamily="34" charset="0"/>
                <a:ea typeface="Abril Fatface" charset="0"/>
                <a:cs typeface="Arial" pitchFamily="34" charset="0"/>
              </a:rPr>
              <a:t>2025</a:t>
            </a:r>
            <a:endParaRPr lang="en-US" sz="4400" dirty="0">
              <a:latin typeface="Arial" pitchFamily="34" charset="0"/>
              <a:ea typeface="Abril Fatface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25874" r="8671" b="36766"/>
          <a:stretch>
            <a:fillRect/>
          </a:stretch>
        </p:blipFill>
        <p:spPr>
          <a:xfrm>
            <a:off x="619502" y="498088"/>
            <a:ext cx="2350745" cy="7254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76953" y="244900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АО "Альфа-Банк", г. Владивосток 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ПАО СКБ Приморья "</a:t>
            </a:r>
            <a:r>
              <a:rPr lang="ru-RU" dirty="0" err="1"/>
              <a:t>Примсоцбанк</a:t>
            </a:r>
            <a:r>
              <a:rPr lang="ru-RU" dirty="0"/>
              <a:t>", г. Владивосток 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ПАО Банк ВТБ, г. Владивосток 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АО "</a:t>
            </a:r>
            <a:r>
              <a:rPr lang="ru-RU" dirty="0" err="1"/>
              <a:t>Солид</a:t>
            </a:r>
            <a:r>
              <a:rPr lang="ru-RU" dirty="0"/>
              <a:t> Банк", г. Владивосток </a:t>
            </a:r>
          </a:p>
        </p:txBody>
      </p:sp>
      <p:sp>
        <p:nvSpPr>
          <p:cNvPr id="13" name="Заголовок 1"/>
          <p:cNvSpPr txBox="1"/>
          <p:nvPr/>
        </p:nvSpPr>
        <p:spPr>
          <a:xfrm>
            <a:off x="6158535" y="4141598"/>
            <a:ext cx="3338550" cy="3328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Digital skills (</a:t>
            </a:r>
            <a:r>
              <a:rPr lang="ru-RU" sz="1800"/>
              <a:t>цифровые навыки)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58535" y="2523847"/>
            <a:ext cx="3969913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Клиентоориентированность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Навыки ведения переговоров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Организационные </a:t>
            </a:r>
            <a:r>
              <a:rPr lang="ru-RU" dirty="0" smtClean="0"/>
              <a:t>навыки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Коммуникативные навыки</a:t>
            </a:r>
            <a:endParaRPr lang="ru-RU" dirty="0"/>
          </a:p>
        </p:txBody>
      </p:sp>
      <p:sp>
        <p:nvSpPr>
          <p:cNvPr id="16" name="Текст 4"/>
          <p:cNvSpPr txBox="1"/>
          <p:nvPr/>
        </p:nvSpPr>
        <p:spPr>
          <a:xfrm>
            <a:off x="5554134" y="4421412"/>
            <a:ext cx="5183188" cy="5237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b="1">
              <a:solidFill>
                <a:schemeClr val="accent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58535" y="4682661"/>
            <a:ext cx="4113929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Системы управления взаимоотношениями с клиентами (CRM)  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Электронная </a:t>
            </a:r>
            <a:r>
              <a:rPr lang="ru-RU" dirty="0" smtClean="0"/>
              <a:t>коммерция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Платформы для маркетинга и рекламы  </a:t>
            </a:r>
          </a:p>
        </p:txBody>
      </p:sp>
      <p:sp>
        <p:nvSpPr>
          <p:cNvPr id="18" name="Заголовок 1"/>
          <p:cNvSpPr txBox="1"/>
          <p:nvPr/>
        </p:nvSpPr>
        <p:spPr>
          <a:xfrm>
            <a:off x="537093" y="1717348"/>
            <a:ext cx="537790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3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Часть компаний, в которых студенты проходили практическую подготовку</a:t>
            </a:r>
          </a:p>
        </p:txBody>
      </p:sp>
      <p:sp>
        <p:nvSpPr>
          <p:cNvPr id="20" name="Заголовок 1"/>
          <p:cNvSpPr txBox="1"/>
          <p:nvPr/>
        </p:nvSpPr>
        <p:spPr>
          <a:xfrm>
            <a:off x="6137690" y="2151264"/>
            <a:ext cx="3359395" cy="3249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Soft skills (</a:t>
            </a:r>
            <a:r>
              <a:rPr lang="ru-RU" sz="1800"/>
              <a:t>гибкие навыки)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73553" y="5159294"/>
            <a:ext cx="2435469" cy="8213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4 компании приняли участие в опросе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Заголовок 1"/>
          <p:cNvSpPr txBox="1"/>
          <p:nvPr/>
        </p:nvSpPr>
        <p:spPr>
          <a:xfrm>
            <a:off x="6137690" y="1706116"/>
            <a:ext cx="5475168" cy="3145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smtClean="0"/>
              <a:t>Требуемые навыки</a:t>
            </a:r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13837935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1" grpId="0" build="p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34669"/>
            <a:ext cx="12192000" cy="923330"/>
          </a:xfrm>
          <a:prstGeom prst="rect">
            <a:avLst/>
          </a:prstGeom>
          <a:solidFill>
            <a:srgbClr val="0F6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49868" y="6100407"/>
            <a:ext cx="97164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ru-RU" sz="2000">
                <a:solidFill>
                  <a:schemeClr val="bg1"/>
                </a:solidFill>
                <a:ea typeface="Montserrat" charset="0"/>
                <a:cs typeface="Montserrat" charset="0"/>
              </a:rPr>
              <a:t> </a:t>
            </a:r>
            <a:r>
              <a:rPr lang="ru-RU" sz="2000" smtClean="0">
                <a:solidFill>
                  <a:schemeClr val="bg1"/>
                </a:solidFill>
                <a:ea typeface="Montserrat" charset="0"/>
                <a:cs typeface="Montserrat" charset="0"/>
              </a:rPr>
              <a:t>Анкета содержит 7 вопросов. Участники опроса - работодатели</a:t>
            </a:r>
            <a:endParaRPr lang="en-US" sz="2000">
              <a:solidFill>
                <a:schemeClr val="bg1"/>
              </a:solidFill>
              <a:ea typeface="Montserrat" charset="0"/>
              <a:cs typeface="Montserrat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0941155" y="6349666"/>
            <a:ext cx="66726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849" y="4567"/>
            <a:ext cx="1970151" cy="1393371"/>
          </a:xfrm>
          <a:prstGeom prst="rect">
            <a:avLst/>
          </a:prstGeom>
        </p:spPr>
      </p:pic>
      <p:sp>
        <p:nvSpPr>
          <p:cNvPr id="11" name="Заголовок 1"/>
          <p:cNvSpPr txBox="1"/>
          <p:nvPr/>
        </p:nvSpPr>
        <p:spPr>
          <a:xfrm>
            <a:off x="549690" y="509772"/>
            <a:ext cx="605431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6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Ответы на вопросы анкеты</a:t>
            </a:r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427F8736-D3AC-431F-8BBE-11645CBFC1B7}"/>
              </a:ext>
            </a:extLst>
          </p:cNvPr>
          <p:cNvSpPr txBox="1"/>
          <p:nvPr/>
        </p:nvSpPr>
        <p:spPr>
          <a:xfrm>
            <a:off x="549690" y="1276205"/>
            <a:ext cx="4221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Был ли практикант принят в штат компании?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 - 50%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 - 50%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32D6F87E-0166-4134-9916-750B7725F976}"/>
              </a:ext>
            </a:extLst>
          </p:cNvPr>
          <p:cNvSpPr txBox="1"/>
          <p:nvPr/>
        </p:nvSpPr>
        <p:spPr>
          <a:xfrm>
            <a:off x="576733" y="2676159"/>
            <a:ext cx="44391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Оплачивала ли компания работу практиканта?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 – 50%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 - 50%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E05856F1-A42E-4DC0-9EAC-D45ADF422359}"/>
              </a:ext>
            </a:extLst>
          </p:cNvPr>
          <p:cNvSpPr txBox="1"/>
          <p:nvPr/>
        </p:nvSpPr>
        <p:spPr>
          <a:xfrm>
            <a:off x="603778" y="4425566"/>
            <a:ext cx="4385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Проявлял ли инициативу при решении полученных задач</a:t>
            </a:r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ru-RU" sz="2000" b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 - 100%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13441" y="1258361"/>
            <a:ext cx="5037898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Актуальны ли навыки студентов?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 - 100%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06D351E3-07F6-4C1A-9469-0436585956E7}"/>
              </a:ext>
            </a:extLst>
          </p:cNvPr>
          <p:cNvSpPr txBox="1"/>
          <p:nvPr/>
        </p:nvSpPr>
        <p:spPr>
          <a:xfrm>
            <a:off x="6413441" y="2281998"/>
            <a:ext cx="54150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Удовлетворенность уровнем практической подготовки практикантов от 1 до 10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9.3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13441" y="3409903"/>
            <a:ext cx="567581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Уровень соблюдения практикантом трудовой дисциплины от 1 до 10 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9.3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13441" y="4425565"/>
            <a:ext cx="6568898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Планируете ли Вы последующее трудоустройство практиканта?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 – 75%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 – 25%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6625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3553" y="498088"/>
            <a:ext cx="7325468" cy="64972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600" dirty="0"/>
              <a:t>40.02.01 Право и организация социального обеспечения </a:t>
            </a:r>
            <a:endParaRPr lang="ru-RU" sz="3600" dirty="0">
              <a:latin typeface="Calibri" panose="020F0502020204030204" pitchFamily="34" charset="0"/>
              <a:ea typeface="Montserrat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4076" y="5198102"/>
            <a:ext cx="1259403" cy="45719"/>
          </a:xfrm>
          <a:prstGeom prst="rect">
            <a:avLst/>
          </a:prstGeom>
          <a:solidFill>
            <a:srgbClr val="0B7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Subtitle 2"/>
          <p:cNvSpPr txBox="1"/>
          <p:nvPr/>
        </p:nvSpPr>
        <p:spPr>
          <a:xfrm>
            <a:off x="537093" y="1648284"/>
            <a:ext cx="4204240" cy="59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ru-RU" sz="2000">
              <a:ea typeface="Montserrat" charset="0"/>
              <a:cs typeface="Montserrat" charset="0"/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680692" y="5258942"/>
            <a:ext cx="2844261" cy="1002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400" dirty="0" smtClean="0">
                <a:latin typeface="Arial" pitchFamily="34" charset="0"/>
                <a:ea typeface="Abril Fatface" charset="0"/>
                <a:cs typeface="Arial" pitchFamily="34" charset="0"/>
              </a:rPr>
              <a:t>2025</a:t>
            </a:r>
            <a:endParaRPr lang="en-US" sz="4400" dirty="0">
              <a:latin typeface="Arial" pitchFamily="34" charset="0"/>
              <a:ea typeface="Abril Fatface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25874" r="8671" b="36766"/>
          <a:stretch>
            <a:fillRect/>
          </a:stretch>
        </p:blipFill>
        <p:spPr>
          <a:xfrm>
            <a:off x="619502" y="498088"/>
            <a:ext cx="2350745" cy="7254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76953" y="2360368"/>
            <a:ext cx="5681582" cy="286232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Общество инвалидов </a:t>
            </a:r>
            <a:r>
              <a:rPr lang="ru-RU" dirty="0" err="1"/>
              <a:t>г.Артема</a:t>
            </a:r>
            <a:r>
              <a:rPr lang="ru-RU" dirty="0"/>
              <a:t> Приморской краевой организации общероссийской общественной организации "Всероссийское общество инвалидов", </a:t>
            </a:r>
            <a:r>
              <a:rPr lang="ru-RU" dirty="0" err="1"/>
              <a:t>г.Артем</a:t>
            </a:r>
            <a:r>
              <a:rPr lang="ru-RU" dirty="0"/>
              <a:t>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КГКУ "Центр содействия семейному устройству детей-сирот и детей, оставшихся без попечения родителей г. Артема</a:t>
            </a:r>
            <a:r>
              <a:rPr lang="ru-RU" dirty="0" smtClean="0"/>
              <a:t>"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ОПФР по Приморскому краю, клиентская служба (на правах отдела) в г. </a:t>
            </a:r>
            <a:r>
              <a:rPr lang="ru-RU" dirty="0" smtClean="0"/>
              <a:t>Артеме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13" name="Заголовок 1"/>
          <p:cNvSpPr txBox="1"/>
          <p:nvPr/>
        </p:nvSpPr>
        <p:spPr>
          <a:xfrm>
            <a:off x="6158535" y="4141598"/>
            <a:ext cx="3338550" cy="3328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Digital skills (</a:t>
            </a:r>
            <a:r>
              <a:rPr lang="ru-RU" sz="1800"/>
              <a:t>цифровые навыки)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58535" y="2562401"/>
            <a:ext cx="3359395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Презентационные навыки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Работа в команде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Опыт проектной работы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Логическое мышление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Аналитическое мышление</a:t>
            </a:r>
          </a:p>
        </p:txBody>
      </p:sp>
      <p:sp>
        <p:nvSpPr>
          <p:cNvPr id="16" name="Текст 4"/>
          <p:cNvSpPr txBox="1"/>
          <p:nvPr/>
        </p:nvSpPr>
        <p:spPr>
          <a:xfrm>
            <a:off x="5554134" y="4421412"/>
            <a:ext cx="5183188" cy="5237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b="1">
              <a:solidFill>
                <a:schemeClr val="accent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58535" y="4682661"/>
            <a:ext cx="5698105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Юридические базы данных и поисковые системы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Инструменты для создания и редактирования документов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Инструменты для исследования нормативно-правовых актов</a:t>
            </a:r>
          </a:p>
          <a:p>
            <a:endParaRPr lang="ru-RU" dirty="0"/>
          </a:p>
        </p:txBody>
      </p:sp>
      <p:sp>
        <p:nvSpPr>
          <p:cNvPr id="18" name="Заголовок 1"/>
          <p:cNvSpPr txBox="1"/>
          <p:nvPr/>
        </p:nvSpPr>
        <p:spPr>
          <a:xfrm>
            <a:off x="537093" y="1717348"/>
            <a:ext cx="537790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3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Часть компаний, в которых студенты проходили практическую подготовку</a:t>
            </a:r>
          </a:p>
        </p:txBody>
      </p:sp>
      <p:sp>
        <p:nvSpPr>
          <p:cNvPr id="20" name="Заголовок 1"/>
          <p:cNvSpPr txBox="1"/>
          <p:nvPr/>
        </p:nvSpPr>
        <p:spPr>
          <a:xfrm>
            <a:off x="6158535" y="2135603"/>
            <a:ext cx="3359395" cy="3249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Soft skills (</a:t>
            </a:r>
            <a:r>
              <a:rPr lang="ru-RU" sz="1800"/>
              <a:t>гибкие навыки)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73553" y="5159294"/>
            <a:ext cx="2435469" cy="8213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3 </a:t>
            </a:r>
            <a:r>
              <a:rPr lang="ru-RU" dirty="0" smtClean="0">
                <a:solidFill>
                  <a:schemeClr val="tx1"/>
                </a:solidFill>
              </a:rPr>
              <a:t>организаций приняли участие в опросе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Заголовок 1"/>
          <p:cNvSpPr txBox="1"/>
          <p:nvPr/>
        </p:nvSpPr>
        <p:spPr>
          <a:xfrm>
            <a:off x="6158535" y="1718110"/>
            <a:ext cx="5475168" cy="3145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smtClean="0"/>
              <a:t>Требуемые навыки</a:t>
            </a:r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42005273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1" grpId="0" build="p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34669"/>
            <a:ext cx="12192000" cy="923330"/>
          </a:xfrm>
          <a:prstGeom prst="rect">
            <a:avLst/>
          </a:prstGeom>
          <a:solidFill>
            <a:srgbClr val="0F6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49868" y="6100407"/>
            <a:ext cx="97164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ru-RU" sz="2000">
                <a:solidFill>
                  <a:schemeClr val="bg1"/>
                </a:solidFill>
                <a:ea typeface="Montserrat" charset="0"/>
                <a:cs typeface="Montserrat" charset="0"/>
              </a:rPr>
              <a:t> </a:t>
            </a:r>
            <a:r>
              <a:rPr lang="ru-RU" sz="2000" smtClean="0">
                <a:solidFill>
                  <a:schemeClr val="bg1"/>
                </a:solidFill>
                <a:ea typeface="Montserrat" charset="0"/>
                <a:cs typeface="Montserrat" charset="0"/>
              </a:rPr>
              <a:t>Анкета содержит 7 вопросов. Участники опроса - работодатели</a:t>
            </a:r>
            <a:endParaRPr lang="en-US" sz="2000">
              <a:solidFill>
                <a:schemeClr val="bg1"/>
              </a:solidFill>
              <a:ea typeface="Montserrat" charset="0"/>
              <a:cs typeface="Montserrat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0941155" y="6349666"/>
            <a:ext cx="66726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849" y="4567"/>
            <a:ext cx="1970151" cy="1393371"/>
          </a:xfrm>
          <a:prstGeom prst="rect">
            <a:avLst/>
          </a:prstGeom>
        </p:spPr>
      </p:pic>
      <p:sp>
        <p:nvSpPr>
          <p:cNvPr id="11" name="Заголовок 1"/>
          <p:cNvSpPr txBox="1"/>
          <p:nvPr/>
        </p:nvSpPr>
        <p:spPr>
          <a:xfrm>
            <a:off x="549690" y="509772"/>
            <a:ext cx="605431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6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Ответы на вопросы анкеты</a:t>
            </a:r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427F8736-D3AC-431F-8BBE-11645CBFC1B7}"/>
              </a:ext>
            </a:extLst>
          </p:cNvPr>
          <p:cNvSpPr txBox="1"/>
          <p:nvPr/>
        </p:nvSpPr>
        <p:spPr>
          <a:xfrm>
            <a:off x="549690" y="1276205"/>
            <a:ext cx="4221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Был ли практикант принят в штат компании?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 – 100%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32D6F87E-0166-4134-9916-750B7725F976}"/>
              </a:ext>
            </a:extLst>
          </p:cNvPr>
          <p:cNvSpPr txBox="1"/>
          <p:nvPr/>
        </p:nvSpPr>
        <p:spPr>
          <a:xfrm>
            <a:off x="576733" y="2676159"/>
            <a:ext cx="44391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Оплачивала ли компания работу практиканта?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Нет – 100%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E05856F1-A42E-4DC0-9EAC-D45ADF422359}"/>
              </a:ext>
            </a:extLst>
          </p:cNvPr>
          <p:cNvSpPr txBox="1"/>
          <p:nvPr/>
        </p:nvSpPr>
        <p:spPr>
          <a:xfrm>
            <a:off x="603778" y="4425566"/>
            <a:ext cx="4385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Проявлял ли инициативу при решении полученных задач</a:t>
            </a:r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ru-RU" sz="2000" b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Да-100%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13441" y="1258361"/>
            <a:ext cx="5037898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smtClean="0">
                <a:latin typeface="Calibri Light" panose="020F0302020204030204" pitchFamily="34" charset="0"/>
                <a:cs typeface="Calibri Light" panose="020F0302020204030204" pitchFamily="34" charset="0"/>
              </a:rPr>
              <a:t>Актуальны ли навыки студентов?</a:t>
            </a:r>
          </a:p>
          <a:p>
            <a:r>
              <a:rPr lang="ru-RU" sz="2000" b="1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100%</a:t>
            </a:r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06D351E3-07F6-4C1A-9469-0436585956E7}"/>
              </a:ext>
            </a:extLst>
          </p:cNvPr>
          <p:cNvSpPr txBox="1"/>
          <p:nvPr/>
        </p:nvSpPr>
        <p:spPr>
          <a:xfrm>
            <a:off x="6413441" y="2281998"/>
            <a:ext cx="54150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Удовлетворенность уровнем практической подготовки практикантов от 1 до 10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8.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6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13441" y="3409903"/>
            <a:ext cx="567581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Уровень соблюдения практикантом трудовой дисциплины от 1 до 10  </a:t>
            </a:r>
          </a:p>
          <a:p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9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.3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13441" y="4425565"/>
            <a:ext cx="6568898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Планируете ли Вы последующее трудоустройство практиканта?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 - 66%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 – 34%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5359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7852" y="188861"/>
            <a:ext cx="8198186" cy="919639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000"/>
              <a:t>Результаты оценки удовлетворенности работодателей качеством, организацией и содержанием учебного процесса в ВВГУ по ОПОП ВО</a:t>
            </a:r>
            <a:endParaRPr lang="ru-RU" sz="2000" b="1">
              <a:latin typeface="Calibri" panose="020F0502020204030204" pitchFamily="34" charset="0"/>
              <a:ea typeface="Montserrat" charset="0"/>
              <a:cs typeface="Calibri" panose="020F0502020204030204" pitchFamily="34" charset="0"/>
            </a:endParaRPr>
          </a:p>
        </p:txBody>
      </p:sp>
      <p:sp>
        <p:nvSpPr>
          <p:cNvPr id="11" name="Subtitle 2"/>
          <p:cNvSpPr txBox="1"/>
          <p:nvPr/>
        </p:nvSpPr>
        <p:spPr>
          <a:xfrm>
            <a:off x="537093" y="1648284"/>
            <a:ext cx="4204240" cy="59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ru-RU" sz="2000">
              <a:ea typeface="Montserrat" charset="0"/>
              <a:cs typeface="Montserrat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25874" r="8671" b="36766"/>
          <a:stretch>
            <a:fillRect/>
          </a:stretch>
        </p:blipFill>
        <p:spPr>
          <a:xfrm>
            <a:off x="436384" y="195542"/>
            <a:ext cx="2350745" cy="725475"/>
          </a:xfrm>
          <a:prstGeom prst="rect">
            <a:avLst/>
          </a:prstGeom>
        </p:spPr>
      </p:pic>
      <p:sp>
        <p:nvSpPr>
          <p:cNvPr id="16" name="Текст 4"/>
          <p:cNvSpPr txBox="1"/>
          <p:nvPr/>
        </p:nvSpPr>
        <p:spPr>
          <a:xfrm>
            <a:off x="5554134" y="4421412"/>
            <a:ext cx="5183188" cy="5237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b="1">
              <a:solidFill>
                <a:schemeClr val="accent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599885"/>
              </p:ext>
            </p:extLst>
          </p:nvPr>
        </p:nvGraphicFramePr>
        <p:xfrm>
          <a:off x="335360" y="942761"/>
          <a:ext cx="11593288" cy="575117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0513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6880"/>
                <a:gridCol w="4868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25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88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6064"/>
                <a:gridCol w="43204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04056"/>
                <a:gridCol w="50405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</a:tblGrid>
              <a:tr h="19244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Вопросы/ Направления подготовки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09.02.06 Сетевое и системное администрирование</a:t>
                      </a:r>
                    </a:p>
                  </a:txBody>
                  <a:tcPr marL="137160" marR="137160" marT="137160" marB="13716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09.02.07 Информационные системы и программирование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23.02.01 Организация перевозок и управление на транспорте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23.02.07 Техническое обслуживание и ремонт двигателей, система и агрегатов</a:t>
                      </a:r>
                      <a:endParaRPr lang="ru-RU" sz="1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38.02.01 Экономика и бухгалтерский учет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38.02.03 Операционная деятельность в логистике</a:t>
                      </a:r>
                    </a:p>
                  </a:txBody>
                  <a:tcPr marL="137160" marR="137160" marT="137160" marB="13716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38.02.04 Коммерция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38.02.05 Товароведение и экспертиза качества потребительских товаров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38.02.07 Банковское дело</a:t>
                      </a:r>
                    </a:p>
                  </a:txBody>
                  <a:tcPr marL="137160" marR="137160" marT="137160" marB="13716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40.02.01 Право и организация социального обеспечения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42.02.01 Реклама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43.02.10 Туризм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43.02.13 Технология парикмахерского искусства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43.02.14 Гостиничное дело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49.02.01 Физическая культура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54.02.01 Дизайн (по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отраслям)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54.02.08 Техника и искусство фотографии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ru-RU" sz="1000" b="1" u="none" strike="noStrike" kern="1200" dirty="0">
                          <a:effectLst/>
                        </a:rPr>
                        <a:t>Среднее значение</a:t>
                      </a:r>
                      <a:endParaRPr lang="ru-RU" sz="1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9632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effectLst/>
                        </a:rPr>
                        <a:t>Был ли практикант принят в штат компании? Да , в 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67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62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58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62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84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51,6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2653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effectLst/>
                        </a:rPr>
                        <a:t>Оплачивала ли компания работу практиканта? Да, в 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67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62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58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62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84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51,6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706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 smtClean="0">
                          <a:effectLst/>
                        </a:rPr>
                        <a:t>Актуальны ли навыки практиканта. </a:t>
                      </a:r>
                      <a:r>
                        <a:rPr lang="ru-RU" sz="1300" u="none" strike="noStrike" dirty="0">
                          <a:effectLst/>
                        </a:rPr>
                        <a:t>Да, в 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95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99,7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6129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effectLst/>
                        </a:rPr>
                        <a:t>Проявлял ли инициативу при решении полученных задач? Да, в 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95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95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94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94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85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90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67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95,3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5600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effectLst/>
                        </a:rPr>
                        <a:t>Удовлетворенность уровнем практической подготовки практикантов от 1 до 10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8.4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9.1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9.1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8.8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8.5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9.3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8.6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9.1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8.9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9.1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8.9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9.2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8.5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8,9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6129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>
                          <a:effectLst/>
                        </a:rPr>
                        <a:t>Уровень соблюдения практикантом трудовой дисциплины от 1 до 10  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9.1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9.2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9.4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9.6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9.6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9.4</a:t>
                      </a: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9.4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9.3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9.3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9.4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9.5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9.5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9.5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9.5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9.8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9.1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9,4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19409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>
                          <a:effectLst/>
                        </a:rPr>
                        <a:t>Планируете ли Вы </a:t>
                      </a:r>
                      <a:r>
                        <a:rPr lang="ru-RU" sz="1300" u="none" strike="noStrike" smtClean="0">
                          <a:effectLst/>
                        </a:rPr>
                        <a:t>трудоустройство </a:t>
                      </a:r>
                      <a:r>
                        <a:rPr lang="ru-RU" sz="1300" u="none" strike="noStrike">
                          <a:effectLst/>
                        </a:rPr>
                        <a:t>практиканта?  Да, в %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72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58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56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69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55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75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66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56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73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66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66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58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56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63,8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0274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3553" y="498088"/>
            <a:ext cx="7325468" cy="64972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600" dirty="0"/>
              <a:t>42.02.01 Реклама </a:t>
            </a:r>
            <a:endParaRPr lang="ru-RU" sz="3600" dirty="0">
              <a:latin typeface="Calibri" panose="020F0502020204030204" pitchFamily="34" charset="0"/>
              <a:ea typeface="Montserrat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4076" y="5198102"/>
            <a:ext cx="1259403" cy="45719"/>
          </a:xfrm>
          <a:prstGeom prst="rect">
            <a:avLst/>
          </a:prstGeom>
          <a:solidFill>
            <a:srgbClr val="0B7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Subtitle 2"/>
          <p:cNvSpPr txBox="1"/>
          <p:nvPr/>
        </p:nvSpPr>
        <p:spPr>
          <a:xfrm>
            <a:off x="537093" y="1648284"/>
            <a:ext cx="4204240" cy="59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ru-RU" sz="2000">
              <a:ea typeface="Montserrat" charset="0"/>
              <a:cs typeface="Montserrat" charset="0"/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680692" y="5258942"/>
            <a:ext cx="2844261" cy="1002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400" dirty="0" smtClean="0">
                <a:latin typeface="Arial" pitchFamily="34" charset="0"/>
                <a:ea typeface="Abril Fatface" charset="0"/>
                <a:cs typeface="Arial" pitchFamily="34" charset="0"/>
              </a:rPr>
              <a:t>2025</a:t>
            </a:r>
            <a:endParaRPr lang="en-US" sz="4400" dirty="0">
              <a:latin typeface="Arial" pitchFamily="34" charset="0"/>
              <a:ea typeface="Abril Fatface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25874" r="8671" b="36766"/>
          <a:stretch>
            <a:fillRect/>
          </a:stretch>
        </p:blipFill>
        <p:spPr>
          <a:xfrm>
            <a:off x="619502" y="498088"/>
            <a:ext cx="2350745" cy="7254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62107" y="2441086"/>
            <a:ext cx="5377900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 ООО "</a:t>
            </a:r>
            <a:r>
              <a:rPr lang="ru-RU" dirty="0" err="1"/>
              <a:t>ТаймЛизинг</a:t>
            </a:r>
            <a:r>
              <a:rPr lang="ru-RU" dirty="0"/>
              <a:t>", г. </a:t>
            </a:r>
            <a:r>
              <a:rPr lang="ru-RU" dirty="0" smtClean="0"/>
              <a:t>Владивосток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ООО </a:t>
            </a:r>
            <a:r>
              <a:rPr lang="ru-RU" dirty="0" smtClean="0"/>
              <a:t>"Алые паруса</a:t>
            </a:r>
            <a:r>
              <a:rPr lang="en-US" dirty="0" smtClean="0"/>
              <a:t>”</a:t>
            </a:r>
            <a:r>
              <a:rPr lang="ru-RU" dirty="0" smtClean="0"/>
              <a:t>, </a:t>
            </a:r>
            <a:r>
              <a:rPr lang="ru-RU" dirty="0"/>
              <a:t>г. Владивосток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 ООО "Бабич и Партнеры", г. Владивосток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ООО "ЭДС" , г. Владивосток </a:t>
            </a:r>
            <a:r>
              <a:rPr lang="ru-RU" dirty="0" smtClean="0"/>
              <a:t>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Дизайн-студия "GNEZDO", ИП </a:t>
            </a:r>
            <a:r>
              <a:rPr lang="ru-RU" dirty="0" err="1"/>
              <a:t>Погребняк</a:t>
            </a:r>
            <a:r>
              <a:rPr lang="ru-RU" dirty="0"/>
              <a:t> Юлия Викторовна, г. Владивосток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АО "Авиакомпания Аврора", г. Южно-Сахалинск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13" name="Заголовок 1"/>
          <p:cNvSpPr txBox="1"/>
          <p:nvPr/>
        </p:nvSpPr>
        <p:spPr>
          <a:xfrm>
            <a:off x="6158535" y="4141598"/>
            <a:ext cx="3338550" cy="3328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Digital skills (</a:t>
            </a:r>
            <a:r>
              <a:rPr lang="ru-RU" sz="1800"/>
              <a:t>цифровые навыки)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37688" y="2603579"/>
            <a:ext cx="3359395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Презентационные навыки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Работа в команде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Опыт проектной работы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Коммуникация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Креативность</a:t>
            </a:r>
          </a:p>
        </p:txBody>
      </p:sp>
      <p:sp>
        <p:nvSpPr>
          <p:cNvPr id="16" name="Текст 4"/>
          <p:cNvSpPr txBox="1"/>
          <p:nvPr/>
        </p:nvSpPr>
        <p:spPr>
          <a:xfrm>
            <a:off x="5554134" y="4421412"/>
            <a:ext cx="5183188" cy="5237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b="1">
              <a:solidFill>
                <a:schemeClr val="accent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58535" y="4555673"/>
            <a:ext cx="5554089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Инструменты для управления социальными сетями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Платформы для анализа данных и мониторинга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Программное обеспечение для создания графики и контента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Инструменты для управления проектами и совместной работы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</a:p>
        </p:txBody>
      </p:sp>
      <p:sp>
        <p:nvSpPr>
          <p:cNvPr id="18" name="Заголовок 1"/>
          <p:cNvSpPr txBox="1"/>
          <p:nvPr/>
        </p:nvSpPr>
        <p:spPr>
          <a:xfrm>
            <a:off x="537093" y="1717348"/>
            <a:ext cx="537790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3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Часть </a:t>
            </a:r>
            <a:r>
              <a:rPr lang="ru-RU" dirty="0" smtClean="0"/>
              <a:t>учреждений, </a:t>
            </a:r>
            <a:r>
              <a:rPr lang="ru-RU" dirty="0"/>
              <a:t>в которых студенты проходили практическую подготовку</a:t>
            </a:r>
          </a:p>
        </p:txBody>
      </p:sp>
      <p:sp>
        <p:nvSpPr>
          <p:cNvPr id="20" name="Заголовок 1"/>
          <p:cNvSpPr txBox="1"/>
          <p:nvPr/>
        </p:nvSpPr>
        <p:spPr>
          <a:xfrm>
            <a:off x="6137688" y="2209912"/>
            <a:ext cx="3359395" cy="3249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Soft skills (</a:t>
            </a:r>
            <a:r>
              <a:rPr lang="ru-RU" sz="1800" dirty="0"/>
              <a:t>гибкие навыки)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73553" y="5159294"/>
            <a:ext cx="2435469" cy="8213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45 </a:t>
            </a:r>
            <a:r>
              <a:rPr lang="ru-RU" dirty="0" smtClean="0">
                <a:solidFill>
                  <a:schemeClr val="tx1"/>
                </a:solidFill>
              </a:rPr>
              <a:t>организации приняли участие в опросе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Заголовок 1"/>
          <p:cNvSpPr txBox="1"/>
          <p:nvPr/>
        </p:nvSpPr>
        <p:spPr>
          <a:xfrm>
            <a:off x="6137690" y="1717348"/>
            <a:ext cx="5475168" cy="3145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smtClean="0"/>
              <a:t>Требуемые навыки</a:t>
            </a:r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37595822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1" grpId="0" build="p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34669"/>
            <a:ext cx="12192000" cy="923330"/>
          </a:xfrm>
          <a:prstGeom prst="rect">
            <a:avLst/>
          </a:prstGeom>
          <a:solidFill>
            <a:srgbClr val="0F6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49868" y="6100407"/>
            <a:ext cx="97164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ru-RU" sz="2000">
                <a:solidFill>
                  <a:schemeClr val="bg1"/>
                </a:solidFill>
                <a:ea typeface="Montserrat" charset="0"/>
                <a:cs typeface="Montserrat" charset="0"/>
              </a:rPr>
              <a:t> </a:t>
            </a:r>
            <a:r>
              <a:rPr lang="ru-RU" sz="2000" smtClean="0">
                <a:solidFill>
                  <a:schemeClr val="bg1"/>
                </a:solidFill>
                <a:ea typeface="Montserrat" charset="0"/>
                <a:cs typeface="Montserrat" charset="0"/>
              </a:rPr>
              <a:t>Анкета содержит 7 вопросов. Участники опроса - работодатели</a:t>
            </a:r>
            <a:endParaRPr lang="en-US" sz="2000">
              <a:solidFill>
                <a:schemeClr val="bg1"/>
              </a:solidFill>
              <a:ea typeface="Montserrat" charset="0"/>
              <a:cs typeface="Montserrat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0941155" y="6349666"/>
            <a:ext cx="66726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849" y="4567"/>
            <a:ext cx="1970151" cy="1393371"/>
          </a:xfrm>
          <a:prstGeom prst="rect">
            <a:avLst/>
          </a:prstGeom>
        </p:spPr>
      </p:pic>
      <p:sp>
        <p:nvSpPr>
          <p:cNvPr id="11" name="Заголовок 1"/>
          <p:cNvSpPr txBox="1"/>
          <p:nvPr/>
        </p:nvSpPr>
        <p:spPr>
          <a:xfrm>
            <a:off x="549690" y="509772"/>
            <a:ext cx="605431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6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Ответы на вопросы анкеты</a:t>
            </a:r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427F8736-D3AC-431F-8BBE-11645CBFC1B7}"/>
              </a:ext>
            </a:extLst>
          </p:cNvPr>
          <p:cNvSpPr txBox="1"/>
          <p:nvPr/>
        </p:nvSpPr>
        <p:spPr>
          <a:xfrm>
            <a:off x="549690" y="1276205"/>
            <a:ext cx="4221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Был ли практикант принят в штат компании</a:t>
            </a:r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 – 58%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 - 42%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32D6F87E-0166-4134-9916-750B7725F976}"/>
              </a:ext>
            </a:extLst>
          </p:cNvPr>
          <p:cNvSpPr txBox="1"/>
          <p:nvPr/>
        </p:nvSpPr>
        <p:spPr>
          <a:xfrm>
            <a:off x="576733" y="2676159"/>
            <a:ext cx="44391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Оплачивала ли компания работу практиканта?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Да – 58% 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Нет - 42%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E05856F1-A42E-4DC0-9EAC-D45ADF422359}"/>
              </a:ext>
            </a:extLst>
          </p:cNvPr>
          <p:cNvSpPr txBox="1"/>
          <p:nvPr/>
        </p:nvSpPr>
        <p:spPr>
          <a:xfrm>
            <a:off x="603778" y="4425566"/>
            <a:ext cx="4385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Проявлял ли инициативу при решении полученных задач</a:t>
            </a:r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ru-RU" sz="2000" b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 - 100%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13441" y="1258361"/>
            <a:ext cx="5037898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Актуальны ли навыки студентов?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 - 94%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 - 6%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06D351E3-07F6-4C1A-9469-0436585956E7}"/>
              </a:ext>
            </a:extLst>
          </p:cNvPr>
          <p:cNvSpPr txBox="1"/>
          <p:nvPr/>
        </p:nvSpPr>
        <p:spPr>
          <a:xfrm>
            <a:off x="6413441" y="2281998"/>
            <a:ext cx="54150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Удовлетворенность уровнем практической подготовки практикантов от 1 до 10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9.1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13441" y="3409903"/>
            <a:ext cx="567581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Уровень соблюдения практикантом трудовой дисциплины от 1 до 10 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9.</a:t>
            </a:r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4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413441" y="4425565"/>
            <a:ext cx="6568898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Планируете ли Вы последующее трудоустройство практиканта?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 - 56%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 - 44%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6756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3553" y="498088"/>
            <a:ext cx="7325468" cy="64972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600" dirty="0"/>
              <a:t>43.01.01 Официант, бармен </a:t>
            </a:r>
            <a:endParaRPr lang="ru-RU" sz="3600" dirty="0">
              <a:latin typeface="Calibri" panose="020F0502020204030204" pitchFamily="34" charset="0"/>
              <a:ea typeface="Montserrat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4076" y="5198102"/>
            <a:ext cx="1259403" cy="45719"/>
          </a:xfrm>
          <a:prstGeom prst="rect">
            <a:avLst/>
          </a:prstGeom>
          <a:solidFill>
            <a:srgbClr val="0B7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Subtitle 2"/>
          <p:cNvSpPr txBox="1"/>
          <p:nvPr/>
        </p:nvSpPr>
        <p:spPr>
          <a:xfrm>
            <a:off x="619502" y="1415193"/>
            <a:ext cx="4204240" cy="59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ru-RU" sz="2000">
              <a:ea typeface="Montserrat" charset="0"/>
              <a:cs typeface="Montserrat" charset="0"/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680692" y="5258942"/>
            <a:ext cx="2844261" cy="1002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400" dirty="0" smtClean="0">
                <a:latin typeface="Arial" pitchFamily="34" charset="0"/>
                <a:ea typeface="Abril Fatface" charset="0"/>
                <a:cs typeface="Arial" pitchFamily="34" charset="0"/>
              </a:rPr>
              <a:t>2025</a:t>
            </a:r>
            <a:endParaRPr lang="en-US" sz="4400" dirty="0">
              <a:latin typeface="Arial" pitchFamily="34" charset="0"/>
              <a:ea typeface="Abril Fatface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25874" r="8671" b="36766"/>
          <a:stretch>
            <a:fillRect/>
          </a:stretch>
        </p:blipFill>
        <p:spPr>
          <a:xfrm>
            <a:off x="619502" y="498088"/>
            <a:ext cx="2350745" cy="7254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55612" y="1999703"/>
            <a:ext cx="5702923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Сеть ресторанов "Токио", ИП </a:t>
            </a:r>
            <a:r>
              <a:rPr lang="ru-RU" dirty="0" err="1"/>
              <a:t>Ницора</a:t>
            </a:r>
            <a:r>
              <a:rPr lang="ru-RU" dirty="0"/>
              <a:t> А.В., г. Владивосток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ООО "Фаворит" , г. Владивосток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ООО "</a:t>
            </a:r>
            <a:r>
              <a:rPr lang="ru-RU" dirty="0" err="1"/>
              <a:t>Батони</a:t>
            </a:r>
            <a:r>
              <a:rPr lang="ru-RU" dirty="0"/>
              <a:t>", Ресторан грузинской кухни "</a:t>
            </a:r>
            <a:r>
              <a:rPr lang="ru-RU" dirty="0" err="1"/>
              <a:t>Супра</a:t>
            </a:r>
            <a:r>
              <a:rPr lang="ru-RU" dirty="0"/>
              <a:t>", г. Владивосток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АО "Многофункциональный Комплекс "Бурный", г. Владивосток 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ООО "АБ </a:t>
            </a:r>
            <a:r>
              <a:rPr lang="ru-RU" dirty="0" err="1"/>
              <a:t>Девелопмент</a:t>
            </a:r>
            <a:r>
              <a:rPr lang="ru-RU" dirty="0"/>
              <a:t>" , г. Владивосток </a:t>
            </a:r>
          </a:p>
        </p:txBody>
      </p:sp>
      <p:sp>
        <p:nvSpPr>
          <p:cNvPr id="13" name="Заголовок 1"/>
          <p:cNvSpPr txBox="1"/>
          <p:nvPr/>
        </p:nvSpPr>
        <p:spPr>
          <a:xfrm>
            <a:off x="6158535" y="4141598"/>
            <a:ext cx="3338550" cy="3328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Digital skills (</a:t>
            </a:r>
            <a:r>
              <a:rPr lang="ru-RU" sz="1800"/>
              <a:t>цифровые навыки)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29094" y="2044724"/>
            <a:ext cx="3359395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Клиентоориентированность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Коммуникация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Управление временем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Проблемное решение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Командная работа</a:t>
            </a:r>
          </a:p>
        </p:txBody>
      </p:sp>
      <p:sp>
        <p:nvSpPr>
          <p:cNvPr id="16" name="Текст 4"/>
          <p:cNvSpPr txBox="1"/>
          <p:nvPr/>
        </p:nvSpPr>
        <p:spPr>
          <a:xfrm>
            <a:off x="5554134" y="4421412"/>
            <a:ext cx="5183188" cy="5237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b="1">
              <a:solidFill>
                <a:schemeClr val="accent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29094" y="4635326"/>
            <a:ext cx="5504609" cy="20313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Системы управления </a:t>
            </a:r>
            <a:r>
              <a:rPr lang="ru-RU" dirty="0" smtClean="0"/>
              <a:t>обслуживанием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Платформы для онлайн-бронирования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Системы управления взаимоотношениями с клиентами (</a:t>
            </a:r>
            <a:r>
              <a:rPr lang="en-US" dirty="0"/>
              <a:t>CRM) 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Программное обеспечение для анализа данных 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</a:p>
        </p:txBody>
      </p:sp>
      <p:sp>
        <p:nvSpPr>
          <p:cNvPr id="18" name="Заголовок 1"/>
          <p:cNvSpPr txBox="1"/>
          <p:nvPr/>
        </p:nvSpPr>
        <p:spPr>
          <a:xfrm>
            <a:off x="537093" y="1334405"/>
            <a:ext cx="537790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3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Часть компаний, в которых студенты проходили практическую подготовку</a:t>
            </a:r>
          </a:p>
        </p:txBody>
      </p:sp>
      <p:sp>
        <p:nvSpPr>
          <p:cNvPr id="20" name="Заголовок 1"/>
          <p:cNvSpPr txBox="1"/>
          <p:nvPr/>
        </p:nvSpPr>
        <p:spPr>
          <a:xfrm>
            <a:off x="6158535" y="1652754"/>
            <a:ext cx="3359395" cy="3249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Soft skills (</a:t>
            </a:r>
            <a:r>
              <a:rPr lang="ru-RU" sz="1800" dirty="0"/>
              <a:t>гибкие навыки)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73553" y="5159294"/>
            <a:ext cx="2435469" cy="8213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0</a:t>
            </a:r>
            <a:r>
              <a:rPr lang="ru-RU" dirty="0" smtClean="0">
                <a:solidFill>
                  <a:schemeClr val="tx1"/>
                </a:solidFill>
              </a:rPr>
              <a:t> компаний приняли участие в опросе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Заголовок 1"/>
          <p:cNvSpPr txBox="1"/>
          <p:nvPr/>
        </p:nvSpPr>
        <p:spPr>
          <a:xfrm>
            <a:off x="6158535" y="1223563"/>
            <a:ext cx="5475168" cy="3145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smtClean="0"/>
              <a:t>Требуемые навыки</a:t>
            </a:r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3753444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1" grpId="0" build="p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34669"/>
            <a:ext cx="12192000" cy="923330"/>
          </a:xfrm>
          <a:prstGeom prst="rect">
            <a:avLst/>
          </a:prstGeom>
          <a:solidFill>
            <a:srgbClr val="0F6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49868" y="6100407"/>
            <a:ext cx="97164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ru-RU" sz="2000">
                <a:solidFill>
                  <a:schemeClr val="bg1"/>
                </a:solidFill>
                <a:ea typeface="Montserrat" charset="0"/>
                <a:cs typeface="Montserrat" charset="0"/>
              </a:rPr>
              <a:t> </a:t>
            </a:r>
            <a:r>
              <a:rPr lang="ru-RU" sz="2000" smtClean="0">
                <a:solidFill>
                  <a:schemeClr val="bg1"/>
                </a:solidFill>
                <a:ea typeface="Montserrat" charset="0"/>
                <a:cs typeface="Montserrat" charset="0"/>
              </a:rPr>
              <a:t>Анкета содержит 7 вопросов. Участники опроса - работодатели</a:t>
            </a:r>
            <a:endParaRPr lang="en-US" sz="2000">
              <a:solidFill>
                <a:schemeClr val="bg1"/>
              </a:solidFill>
              <a:ea typeface="Montserrat" charset="0"/>
              <a:cs typeface="Montserrat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0941155" y="6349666"/>
            <a:ext cx="66726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849" y="4567"/>
            <a:ext cx="1970151" cy="1393371"/>
          </a:xfrm>
          <a:prstGeom prst="rect">
            <a:avLst/>
          </a:prstGeom>
        </p:spPr>
      </p:pic>
      <p:sp>
        <p:nvSpPr>
          <p:cNvPr id="11" name="Заголовок 1"/>
          <p:cNvSpPr txBox="1"/>
          <p:nvPr/>
        </p:nvSpPr>
        <p:spPr>
          <a:xfrm>
            <a:off x="549690" y="509772"/>
            <a:ext cx="605431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6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Ответы на вопросы анкеты</a:t>
            </a:r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427F8736-D3AC-431F-8BBE-11645CBFC1B7}"/>
              </a:ext>
            </a:extLst>
          </p:cNvPr>
          <p:cNvSpPr txBox="1"/>
          <p:nvPr/>
        </p:nvSpPr>
        <p:spPr>
          <a:xfrm>
            <a:off x="549690" y="1276205"/>
            <a:ext cx="4221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Был ли практикант принят в штат компании?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 - 56%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 - 44%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32D6F87E-0166-4134-9916-750B7725F976}"/>
              </a:ext>
            </a:extLst>
          </p:cNvPr>
          <p:cNvSpPr txBox="1"/>
          <p:nvPr/>
        </p:nvSpPr>
        <p:spPr>
          <a:xfrm>
            <a:off x="576733" y="2676159"/>
            <a:ext cx="44391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Оплачивала ли компания работу практиканта?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 - 56%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 - 44%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E05856F1-A42E-4DC0-9EAC-D45ADF422359}"/>
              </a:ext>
            </a:extLst>
          </p:cNvPr>
          <p:cNvSpPr txBox="1"/>
          <p:nvPr/>
        </p:nvSpPr>
        <p:spPr>
          <a:xfrm>
            <a:off x="603778" y="4425566"/>
            <a:ext cx="4385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Проявлял ли инициативу при решении полученных задач</a:t>
            </a:r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ru-RU" sz="2000" b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 - 100%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13441" y="1258361"/>
            <a:ext cx="5037898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Актуальны ли навыки студентов?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 - 100%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06D351E3-07F6-4C1A-9469-0436585956E7}"/>
              </a:ext>
            </a:extLst>
          </p:cNvPr>
          <p:cNvSpPr txBox="1"/>
          <p:nvPr/>
        </p:nvSpPr>
        <p:spPr>
          <a:xfrm>
            <a:off x="6413441" y="2281998"/>
            <a:ext cx="54150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Удовлетворенность уровнем практической подготовки практикантов от 1 до 10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9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13441" y="3409903"/>
            <a:ext cx="567581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Уровень соблюдения практикантом трудовой дисциплины от 1 до 10 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9.6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13441" y="4425565"/>
            <a:ext cx="6568898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Планируете ли Вы последующее трудоустройство практиканта?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 – 67%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 - 33%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4551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3553" y="498088"/>
            <a:ext cx="7325468" cy="64972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600" dirty="0"/>
              <a:t>43.02.10 Туризм </a:t>
            </a:r>
            <a:endParaRPr lang="ru-RU" sz="3600" dirty="0">
              <a:latin typeface="Calibri" panose="020F0502020204030204" pitchFamily="34" charset="0"/>
              <a:ea typeface="Montserrat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4076" y="5198102"/>
            <a:ext cx="1259403" cy="45719"/>
          </a:xfrm>
          <a:prstGeom prst="rect">
            <a:avLst/>
          </a:prstGeom>
          <a:solidFill>
            <a:srgbClr val="0B7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Subtitle 2"/>
          <p:cNvSpPr txBox="1"/>
          <p:nvPr/>
        </p:nvSpPr>
        <p:spPr>
          <a:xfrm>
            <a:off x="537093" y="1648284"/>
            <a:ext cx="4204240" cy="59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ru-RU" sz="2000">
              <a:ea typeface="Montserrat" charset="0"/>
              <a:cs typeface="Montserrat" charset="0"/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680692" y="5258942"/>
            <a:ext cx="2844261" cy="1002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400" dirty="0" smtClean="0">
                <a:latin typeface="Arial" pitchFamily="34" charset="0"/>
                <a:ea typeface="Abril Fatface" charset="0"/>
                <a:cs typeface="Arial" pitchFamily="34" charset="0"/>
              </a:rPr>
              <a:t>2025</a:t>
            </a:r>
            <a:endParaRPr lang="en-US" sz="4400" dirty="0">
              <a:latin typeface="Arial" pitchFamily="34" charset="0"/>
              <a:ea typeface="Abril Fatface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25874" r="8671" b="36766"/>
          <a:stretch>
            <a:fillRect/>
          </a:stretch>
        </p:blipFill>
        <p:spPr>
          <a:xfrm>
            <a:off x="619502" y="498088"/>
            <a:ext cx="2350745" cy="7254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89650" y="2026457"/>
            <a:ext cx="5621442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АО "Приморское агентство авиационных компаний", г. Владивосток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ООО "</a:t>
            </a:r>
            <a:r>
              <a:rPr lang="ru-RU" dirty="0" err="1"/>
              <a:t>Скайлайн</a:t>
            </a:r>
            <a:r>
              <a:rPr lang="ru-RU" dirty="0"/>
              <a:t> </a:t>
            </a:r>
            <a:r>
              <a:rPr lang="ru-RU" dirty="0" err="1"/>
              <a:t>Тревел</a:t>
            </a:r>
            <a:r>
              <a:rPr lang="ru-RU" dirty="0"/>
              <a:t>", г. Владивосток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ООО "Диалог Народов", г. Владивосток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ООО "</a:t>
            </a:r>
            <a:r>
              <a:rPr lang="ru-RU" dirty="0" err="1"/>
              <a:t>Примтур</a:t>
            </a:r>
            <a:r>
              <a:rPr lang="ru-RU" dirty="0"/>
              <a:t>", г. Владивосток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ООО Туристический центр "Афина-Паллада", г. Владивосток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ООО «</a:t>
            </a:r>
            <a:r>
              <a:rPr lang="ru-RU" dirty="0" err="1"/>
              <a:t>Аэротур</a:t>
            </a:r>
            <a:r>
              <a:rPr lang="ru-RU" dirty="0"/>
              <a:t>», г. Владивосток </a:t>
            </a:r>
          </a:p>
        </p:txBody>
      </p:sp>
      <p:sp>
        <p:nvSpPr>
          <p:cNvPr id="13" name="Заголовок 1"/>
          <p:cNvSpPr txBox="1"/>
          <p:nvPr/>
        </p:nvSpPr>
        <p:spPr>
          <a:xfrm>
            <a:off x="6158535" y="4141598"/>
            <a:ext cx="3338550" cy="3328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Digital skills (</a:t>
            </a:r>
            <a:r>
              <a:rPr lang="ru-RU" sz="1800"/>
              <a:t>цифровые навыки)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37690" y="2346951"/>
            <a:ext cx="5214894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Коммуникационные навыки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Эмпатия</a:t>
            </a:r>
            <a:r>
              <a:rPr lang="ru-RU" dirty="0"/>
              <a:t> и умение работать с клиентами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Организационные способности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Креативное мышление</a:t>
            </a:r>
          </a:p>
        </p:txBody>
      </p:sp>
      <p:sp>
        <p:nvSpPr>
          <p:cNvPr id="16" name="Текст 4"/>
          <p:cNvSpPr txBox="1"/>
          <p:nvPr/>
        </p:nvSpPr>
        <p:spPr>
          <a:xfrm>
            <a:off x="5554134" y="4421412"/>
            <a:ext cx="5183188" cy="5237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b="1">
              <a:solidFill>
                <a:schemeClr val="accent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58535" y="4682661"/>
            <a:ext cx="5842121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Умение использовать системы управления туристическими ресурсами (TMS)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Работа с онлайн-платформами для бронирования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Владение инструментами для создания контента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Знание основ SEO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ru-RU" dirty="0" err="1"/>
              <a:t>digital</a:t>
            </a:r>
            <a:r>
              <a:rPr lang="en-US" dirty="0"/>
              <a:t>-</a:t>
            </a:r>
            <a:r>
              <a:rPr lang="ru-RU" dirty="0" err="1"/>
              <a:t>marketing</a:t>
            </a:r>
            <a:r>
              <a:rPr lang="ru-RU" dirty="0"/>
              <a:t> для продвижения туристических услуг</a:t>
            </a:r>
          </a:p>
        </p:txBody>
      </p:sp>
      <p:sp>
        <p:nvSpPr>
          <p:cNvPr id="18" name="Заголовок 1"/>
          <p:cNvSpPr txBox="1"/>
          <p:nvPr/>
        </p:nvSpPr>
        <p:spPr>
          <a:xfrm>
            <a:off x="516513" y="1419587"/>
            <a:ext cx="537790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3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Часть компаний, в которых студенты проходили практическую подготовку</a:t>
            </a:r>
          </a:p>
        </p:txBody>
      </p:sp>
      <p:sp>
        <p:nvSpPr>
          <p:cNvPr id="20" name="Заголовок 1"/>
          <p:cNvSpPr txBox="1"/>
          <p:nvPr/>
        </p:nvSpPr>
        <p:spPr>
          <a:xfrm>
            <a:off x="6137690" y="1887489"/>
            <a:ext cx="3359395" cy="3249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Soft skills (</a:t>
            </a:r>
            <a:r>
              <a:rPr lang="ru-RU" sz="1800"/>
              <a:t>гибкие навыки)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73553" y="5159294"/>
            <a:ext cx="2435469" cy="8213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18</a:t>
            </a:r>
            <a:r>
              <a:rPr lang="ru-RU" dirty="0" smtClean="0">
                <a:solidFill>
                  <a:schemeClr val="tx1"/>
                </a:solidFill>
              </a:rPr>
              <a:t> компаний приняли участие в опросе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Заголовок 1"/>
          <p:cNvSpPr txBox="1"/>
          <p:nvPr/>
        </p:nvSpPr>
        <p:spPr>
          <a:xfrm>
            <a:off x="6111092" y="1400981"/>
            <a:ext cx="5475168" cy="3145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Требуемые навыки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9888239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1" grpId="0" build="p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34669"/>
            <a:ext cx="12192000" cy="923330"/>
          </a:xfrm>
          <a:prstGeom prst="rect">
            <a:avLst/>
          </a:prstGeom>
          <a:solidFill>
            <a:srgbClr val="0F6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49868" y="6100407"/>
            <a:ext cx="97164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ru-RU" sz="2000">
                <a:solidFill>
                  <a:schemeClr val="bg1"/>
                </a:solidFill>
                <a:ea typeface="Montserrat" charset="0"/>
                <a:cs typeface="Montserrat" charset="0"/>
              </a:rPr>
              <a:t> </a:t>
            </a:r>
            <a:r>
              <a:rPr lang="ru-RU" sz="2000" smtClean="0">
                <a:solidFill>
                  <a:schemeClr val="bg1"/>
                </a:solidFill>
                <a:ea typeface="Montserrat" charset="0"/>
                <a:cs typeface="Montserrat" charset="0"/>
              </a:rPr>
              <a:t>Анкета содержит 7 вопросов. Участники опроса - работодатели</a:t>
            </a:r>
            <a:endParaRPr lang="en-US" sz="2000">
              <a:solidFill>
                <a:schemeClr val="bg1"/>
              </a:solidFill>
              <a:ea typeface="Montserrat" charset="0"/>
              <a:cs typeface="Montserrat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0941155" y="6349666"/>
            <a:ext cx="66726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849" y="4567"/>
            <a:ext cx="1970151" cy="1393371"/>
          </a:xfrm>
          <a:prstGeom prst="rect">
            <a:avLst/>
          </a:prstGeom>
        </p:spPr>
      </p:pic>
      <p:sp>
        <p:nvSpPr>
          <p:cNvPr id="11" name="Заголовок 1"/>
          <p:cNvSpPr txBox="1"/>
          <p:nvPr/>
        </p:nvSpPr>
        <p:spPr>
          <a:xfrm>
            <a:off x="549690" y="509772"/>
            <a:ext cx="605431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6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Ответы на вопросы анкеты</a:t>
            </a:r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427F8736-D3AC-431F-8BBE-11645CBFC1B7}"/>
              </a:ext>
            </a:extLst>
          </p:cNvPr>
          <p:cNvSpPr txBox="1"/>
          <p:nvPr/>
        </p:nvSpPr>
        <p:spPr>
          <a:xfrm>
            <a:off x="549690" y="1276205"/>
            <a:ext cx="4221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Был ли практикант принят в штат компании?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 - 62%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 - 38%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32D6F87E-0166-4134-9916-750B7725F976}"/>
              </a:ext>
            </a:extLst>
          </p:cNvPr>
          <p:cNvSpPr txBox="1"/>
          <p:nvPr/>
        </p:nvSpPr>
        <p:spPr>
          <a:xfrm>
            <a:off x="576733" y="2676159"/>
            <a:ext cx="44391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Оплачивала ли компания работу практиканта?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 - 62%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 - 38%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E05856F1-A42E-4DC0-9EAC-D45ADF422359}"/>
              </a:ext>
            </a:extLst>
          </p:cNvPr>
          <p:cNvSpPr txBox="1"/>
          <p:nvPr/>
        </p:nvSpPr>
        <p:spPr>
          <a:xfrm>
            <a:off x="603778" y="4425566"/>
            <a:ext cx="4385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Проявлял ли инициативу при решении полученных задач</a:t>
            </a:r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ru-RU" sz="2000" b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 - 100%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13441" y="1258361"/>
            <a:ext cx="5037898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Актуальны ли навыки студентов?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 - 100%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06D351E3-07F6-4C1A-9469-0436585956E7}"/>
              </a:ext>
            </a:extLst>
          </p:cNvPr>
          <p:cNvSpPr txBox="1"/>
          <p:nvPr/>
        </p:nvSpPr>
        <p:spPr>
          <a:xfrm>
            <a:off x="6413441" y="2281998"/>
            <a:ext cx="54150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Удовлетворенность уровнем практической подготовки практикантов от 1 до 10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8.9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13441" y="3409903"/>
            <a:ext cx="567581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Уровень соблюдения практикантом трудовой дисциплины от 1 до 10 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9.5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13441" y="4425565"/>
            <a:ext cx="6568898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Планируете ли Вы последующее трудоустройство практиканта?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 - 73%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 - 27%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9748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3553" y="498088"/>
            <a:ext cx="8927104" cy="64972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600" dirty="0"/>
              <a:t>43.02.12 Технология эстетических услуг </a:t>
            </a:r>
            <a:endParaRPr lang="ru-RU" sz="3600" dirty="0">
              <a:latin typeface="Calibri" panose="020F0502020204030204" pitchFamily="34" charset="0"/>
              <a:ea typeface="Montserrat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4076" y="5198102"/>
            <a:ext cx="1259403" cy="45719"/>
          </a:xfrm>
          <a:prstGeom prst="rect">
            <a:avLst/>
          </a:prstGeom>
          <a:solidFill>
            <a:srgbClr val="0B7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Subtitle 2"/>
          <p:cNvSpPr txBox="1"/>
          <p:nvPr/>
        </p:nvSpPr>
        <p:spPr>
          <a:xfrm>
            <a:off x="537093" y="1648284"/>
            <a:ext cx="4204240" cy="59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ru-RU" sz="2000">
              <a:ea typeface="Montserrat" charset="0"/>
              <a:cs typeface="Montserrat" charset="0"/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680692" y="5258942"/>
            <a:ext cx="2844261" cy="1002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400" dirty="0" smtClean="0">
                <a:latin typeface="Arial" pitchFamily="34" charset="0"/>
                <a:ea typeface="Abril Fatface" charset="0"/>
                <a:cs typeface="Arial" pitchFamily="34" charset="0"/>
              </a:rPr>
              <a:t>2025</a:t>
            </a:r>
            <a:endParaRPr lang="en-US" sz="4400" dirty="0">
              <a:latin typeface="Arial" pitchFamily="34" charset="0"/>
              <a:ea typeface="Abril Fatface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25874" r="8671" b="36766"/>
          <a:stretch>
            <a:fillRect/>
          </a:stretch>
        </p:blipFill>
        <p:spPr>
          <a:xfrm>
            <a:off x="619502" y="498088"/>
            <a:ext cx="2350745" cy="7254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7093" y="2234273"/>
            <a:ext cx="5621442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Салон красоты "</a:t>
            </a:r>
            <a:r>
              <a:rPr lang="ru-RU" dirty="0" err="1"/>
              <a:t>Liberty</a:t>
            </a:r>
            <a:r>
              <a:rPr lang="ru-RU" dirty="0"/>
              <a:t>", ИП Пестов Евгений Витальевич, г. Владивосток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ООО "Озон", Центр косметологии, г. Владивосток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ООО "</a:t>
            </a:r>
            <a:r>
              <a:rPr lang="ru-RU" dirty="0" err="1"/>
              <a:t>Силмак</a:t>
            </a:r>
            <a:r>
              <a:rPr lang="ru-RU" dirty="0"/>
              <a:t>", г. Владивосток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Салон красоты "</a:t>
            </a:r>
            <a:r>
              <a:rPr lang="ru-RU" dirty="0" err="1"/>
              <a:t>Anna</a:t>
            </a:r>
            <a:r>
              <a:rPr lang="ru-RU" dirty="0"/>
              <a:t> </a:t>
            </a:r>
            <a:r>
              <a:rPr lang="ru-RU" dirty="0" err="1"/>
              <a:t>Blossom</a:t>
            </a:r>
            <a:r>
              <a:rPr lang="ru-RU" dirty="0"/>
              <a:t>" ИП Казакова Анна Олеговна, п. Зима Южная , Приморский край </a:t>
            </a:r>
            <a:endParaRPr lang="ru-RU" dirty="0" smtClean="0"/>
          </a:p>
        </p:txBody>
      </p:sp>
      <p:sp>
        <p:nvSpPr>
          <p:cNvPr id="13" name="Заголовок 1"/>
          <p:cNvSpPr txBox="1"/>
          <p:nvPr/>
        </p:nvSpPr>
        <p:spPr>
          <a:xfrm>
            <a:off x="6158535" y="4141598"/>
            <a:ext cx="3338550" cy="3328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Digital skills (</a:t>
            </a:r>
            <a:r>
              <a:rPr lang="ru-RU" sz="1800"/>
              <a:t>цифровые навыки)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21253" y="2489562"/>
            <a:ext cx="3359395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Клиентоориентированность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Коммуникация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Креативность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Внимание к деталям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Адаптивность</a:t>
            </a:r>
          </a:p>
        </p:txBody>
      </p:sp>
      <p:sp>
        <p:nvSpPr>
          <p:cNvPr id="16" name="Текст 4"/>
          <p:cNvSpPr txBox="1"/>
          <p:nvPr/>
        </p:nvSpPr>
        <p:spPr>
          <a:xfrm>
            <a:off x="5554134" y="4421412"/>
            <a:ext cx="5183188" cy="5237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b="1">
              <a:solidFill>
                <a:schemeClr val="accent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96431" y="4639570"/>
            <a:ext cx="5475168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Программное обеспечение для управления салоном красоты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Социальные сети для продвижения услуг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Инструменты для создания контента</a:t>
            </a:r>
          </a:p>
        </p:txBody>
      </p:sp>
      <p:sp>
        <p:nvSpPr>
          <p:cNvPr id="18" name="Заголовок 1"/>
          <p:cNvSpPr txBox="1"/>
          <p:nvPr/>
        </p:nvSpPr>
        <p:spPr>
          <a:xfrm>
            <a:off x="537093" y="1717348"/>
            <a:ext cx="537790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3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Часть компаний, в которых студенты проходили практическую подготовку</a:t>
            </a:r>
          </a:p>
        </p:txBody>
      </p:sp>
      <p:sp>
        <p:nvSpPr>
          <p:cNvPr id="20" name="Заголовок 1"/>
          <p:cNvSpPr txBox="1"/>
          <p:nvPr/>
        </p:nvSpPr>
        <p:spPr>
          <a:xfrm>
            <a:off x="6121252" y="2106337"/>
            <a:ext cx="3359395" cy="3249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Soft skills (</a:t>
            </a:r>
            <a:r>
              <a:rPr lang="ru-RU" sz="1800" dirty="0"/>
              <a:t>гибкие навыки)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73553" y="5159294"/>
            <a:ext cx="2435469" cy="8213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5 компаний приняли участие в опросе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Заголовок 1"/>
          <p:cNvSpPr txBox="1"/>
          <p:nvPr/>
        </p:nvSpPr>
        <p:spPr>
          <a:xfrm>
            <a:off x="6096431" y="1664603"/>
            <a:ext cx="5475168" cy="3145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smtClean="0"/>
              <a:t>Требуемые навыки</a:t>
            </a:r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21225763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1" grpId="0" build="p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34669"/>
            <a:ext cx="12192000" cy="923330"/>
          </a:xfrm>
          <a:prstGeom prst="rect">
            <a:avLst/>
          </a:prstGeom>
          <a:solidFill>
            <a:srgbClr val="0F6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49868" y="6100407"/>
            <a:ext cx="97164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ru-RU" sz="2000">
                <a:solidFill>
                  <a:schemeClr val="bg1"/>
                </a:solidFill>
                <a:ea typeface="Montserrat" charset="0"/>
                <a:cs typeface="Montserrat" charset="0"/>
              </a:rPr>
              <a:t> </a:t>
            </a:r>
            <a:r>
              <a:rPr lang="ru-RU" sz="2000" smtClean="0">
                <a:solidFill>
                  <a:schemeClr val="bg1"/>
                </a:solidFill>
                <a:ea typeface="Montserrat" charset="0"/>
                <a:cs typeface="Montserrat" charset="0"/>
              </a:rPr>
              <a:t>Анкета содержит 7 вопросов. Участники опроса - работодатели</a:t>
            </a:r>
            <a:endParaRPr lang="en-US" sz="2000">
              <a:solidFill>
                <a:schemeClr val="bg1"/>
              </a:solidFill>
              <a:ea typeface="Montserrat" charset="0"/>
              <a:cs typeface="Montserrat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0941155" y="6349666"/>
            <a:ext cx="66726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849" y="4567"/>
            <a:ext cx="1970151" cy="1393371"/>
          </a:xfrm>
          <a:prstGeom prst="rect">
            <a:avLst/>
          </a:prstGeom>
        </p:spPr>
      </p:pic>
      <p:sp>
        <p:nvSpPr>
          <p:cNvPr id="11" name="Заголовок 1"/>
          <p:cNvSpPr txBox="1"/>
          <p:nvPr/>
        </p:nvSpPr>
        <p:spPr>
          <a:xfrm>
            <a:off x="549690" y="509772"/>
            <a:ext cx="605431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6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Ответы на вопросы анкеты</a:t>
            </a:r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427F8736-D3AC-431F-8BBE-11645CBFC1B7}"/>
              </a:ext>
            </a:extLst>
          </p:cNvPr>
          <p:cNvSpPr txBox="1"/>
          <p:nvPr/>
        </p:nvSpPr>
        <p:spPr>
          <a:xfrm>
            <a:off x="549690" y="1276205"/>
            <a:ext cx="4221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Был ли практикант принят в штат компании?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 - 84%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 - 16%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32D6F87E-0166-4134-9916-750B7725F976}"/>
              </a:ext>
            </a:extLst>
          </p:cNvPr>
          <p:cNvSpPr txBox="1"/>
          <p:nvPr/>
        </p:nvSpPr>
        <p:spPr>
          <a:xfrm>
            <a:off x="576733" y="2676159"/>
            <a:ext cx="44391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Оплачивала ли компания работу практиканта?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 - 84%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 - 16%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E05856F1-A42E-4DC0-9EAC-D45ADF422359}"/>
              </a:ext>
            </a:extLst>
          </p:cNvPr>
          <p:cNvSpPr txBox="1"/>
          <p:nvPr/>
        </p:nvSpPr>
        <p:spPr>
          <a:xfrm>
            <a:off x="603778" y="4425566"/>
            <a:ext cx="4385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Проявлял ли инициативу при решении полученных задач</a:t>
            </a:r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ru-RU" sz="2000" b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 - 100%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13441" y="1258361"/>
            <a:ext cx="5037898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Актуальны ли навыки студентов?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 - 100%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06D351E3-07F6-4C1A-9469-0436585956E7}"/>
              </a:ext>
            </a:extLst>
          </p:cNvPr>
          <p:cNvSpPr txBox="1"/>
          <p:nvPr/>
        </p:nvSpPr>
        <p:spPr>
          <a:xfrm>
            <a:off x="6413441" y="2281998"/>
            <a:ext cx="54150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Удовлетворенность уровнем практической подготовки практикантов от 1 до 10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9.1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13441" y="3409903"/>
            <a:ext cx="567581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Уровень соблюдения практикантом трудовой дисциплины от 1 до 10 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9.</a:t>
            </a:r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5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413441" y="4425565"/>
            <a:ext cx="6568898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Планируете ли Вы последующее трудоустройство практиканта?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 - 66%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 - 34%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4624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3553" y="498088"/>
            <a:ext cx="7325468" cy="64972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600" dirty="0"/>
              <a:t>43.02.13 Технология парикмахерского искусства </a:t>
            </a:r>
            <a:endParaRPr lang="ru-RU" sz="3600" dirty="0">
              <a:latin typeface="Calibri" panose="020F0502020204030204" pitchFamily="34" charset="0"/>
              <a:ea typeface="Montserrat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4076" y="5198102"/>
            <a:ext cx="1259403" cy="45719"/>
          </a:xfrm>
          <a:prstGeom prst="rect">
            <a:avLst/>
          </a:prstGeom>
          <a:solidFill>
            <a:srgbClr val="0B7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Subtitle 2"/>
          <p:cNvSpPr txBox="1"/>
          <p:nvPr/>
        </p:nvSpPr>
        <p:spPr>
          <a:xfrm>
            <a:off x="537093" y="1648284"/>
            <a:ext cx="4204240" cy="59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ru-RU" sz="2000">
              <a:ea typeface="Montserrat" charset="0"/>
              <a:cs typeface="Montserrat" charset="0"/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680692" y="5258942"/>
            <a:ext cx="2844261" cy="1002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400" dirty="0" smtClean="0">
                <a:latin typeface="Arial" pitchFamily="34" charset="0"/>
                <a:ea typeface="Abril Fatface" charset="0"/>
                <a:cs typeface="Arial" pitchFamily="34" charset="0"/>
              </a:rPr>
              <a:t>2025</a:t>
            </a:r>
            <a:endParaRPr lang="en-US" sz="4400" dirty="0">
              <a:latin typeface="Arial" pitchFamily="34" charset="0"/>
              <a:ea typeface="Abril Fatface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25874" r="8671" b="36766"/>
          <a:stretch>
            <a:fillRect/>
          </a:stretch>
        </p:blipFill>
        <p:spPr>
          <a:xfrm>
            <a:off x="619502" y="498088"/>
            <a:ext cx="2350745" cy="7254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7093" y="2533541"/>
            <a:ext cx="5600597" cy="20313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ООО "Вдохновение", г. </a:t>
            </a:r>
            <a:r>
              <a:rPr lang="ru-RU" dirty="0" smtClean="0"/>
              <a:t>Владивосток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Салон красоты "Шум фена" ИП Крикун Марианна Николаевна, г. Владивосток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ООО "Профессиональная школа-студия Кристины </a:t>
            </a:r>
            <a:r>
              <a:rPr lang="ru-RU" dirty="0" err="1"/>
              <a:t>Клинк</a:t>
            </a:r>
            <a:r>
              <a:rPr lang="ru-RU" dirty="0"/>
              <a:t>", г. Владивосток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Салон красоты "</a:t>
            </a:r>
            <a:r>
              <a:rPr lang="ru-RU" dirty="0" err="1"/>
              <a:t>Liberty</a:t>
            </a:r>
            <a:r>
              <a:rPr lang="ru-RU" dirty="0"/>
              <a:t>", ИП Пестов Евгений Витальевич, г. Владивосток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Заголовок 1"/>
          <p:cNvSpPr txBox="1"/>
          <p:nvPr/>
        </p:nvSpPr>
        <p:spPr>
          <a:xfrm>
            <a:off x="6158535" y="4435184"/>
            <a:ext cx="3338550" cy="3328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Digital skills (</a:t>
            </a:r>
            <a:r>
              <a:rPr lang="ru-RU" sz="1800" dirty="0"/>
              <a:t>цифровые навыки)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58535" y="2687294"/>
            <a:ext cx="4599632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Клиентоориентированность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Коммуникация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Креативность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Внимание к деталям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Адаптивность</a:t>
            </a:r>
          </a:p>
        </p:txBody>
      </p:sp>
      <p:sp>
        <p:nvSpPr>
          <p:cNvPr id="16" name="Текст 4"/>
          <p:cNvSpPr txBox="1"/>
          <p:nvPr/>
        </p:nvSpPr>
        <p:spPr>
          <a:xfrm>
            <a:off x="5554134" y="4421412"/>
            <a:ext cx="5183188" cy="5237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b="1">
              <a:solidFill>
                <a:schemeClr val="accent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37690" y="4969791"/>
            <a:ext cx="4978025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Программное обеспечение для управления салоном красоты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Социальные сети для продвижения услуг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Инструменты для создания контента</a:t>
            </a:r>
          </a:p>
        </p:txBody>
      </p:sp>
      <p:sp>
        <p:nvSpPr>
          <p:cNvPr id="18" name="Заголовок 1"/>
          <p:cNvSpPr txBox="1"/>
          <p:nvPr/>
        </p:nvSpPr>
        <p:spPr>
          <a:xfrm>
            <a:off x="537093" y="1717348"/>
            <a:ext cx="537790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3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Часть компаний, в которых студенты проходили практическую подготовку</a:t>
            </a:r>
          </a:p>
        </p:txBody>
      </p:sp>
      <p:sp>
        <p:nvSpPr>
          <p:cNvPr id="20" name="Заголовок 1"/>
          <p:cNvSpPr txBox="1"/>
          <p:nvPr/>
        </p:nvSpPr>
        <p:spPr>
          <a:xfrm>
            <a:off x="6158612" y="2268039"/>
            <a:ext cx="3359395" cy="3249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Soft skills (</a:t>
            </a:r>
            <a:r>
              <a:rPr lang="ru-RU" sz="1800"/>
              <a:t>гибкие навыки)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73553" y="5159294"/>
            <a:ext cx="2435469" cy="8213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9 </a:t>
            </a:r>
            <a:r>
              <a:rPr lang="ru-RU" dirty="0" smtClean="0">
                <a:solidFill>
                  <a:schemeClr val="tx1"/>
                </a:solidFill>
              </a:rPr>
              <a:t>компаний приняли участие в опросе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Заголовок 1"/>
          <p:cNvSpPr txBox="1"/>
          <p:nvPr/>
        </p:nvSpPr>
        <p:spPr>
          <a:xfrm>
            <a:off x="6137690" y="1816433"/>
            <a:ext cx="5475168" cy="3145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smtClean="0"/>
              <a:t>Требуемые навыки</a:t>
            </a:r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1349984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1" grpId="0" build="p"/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34669"/>
            <a:ext cx="12192000" cy="923330"/>
          </a:xfrm>
          <a:prstGeom prst="rect">
            <a:avLst/>
          </a:prstGeom>
          <a:solidFill>
            <a:srgbClr val="0F6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49868" y="6100407"/>
            <a:ext cx="97164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ru-RU" sz="2000">
                <a:solidFill>
                  <a:schemeClr val="bg1"/>
                </a:solidFill>
                <a:ea typeface="Montserrat" charset="0"/>
                <a:cs typeface="Montserrat" charset="0"/>
              </a:rPr>
              <a:t> </a:t>
            </a:r>
            <a:r>
              <a:rPr lang="ru-RU" sz="2000" smtClean="0">
                <a:solidFill>
                  <a:schemeClr val="bg1"/>
                </a:solidFill>
                <a:ea typeface="Montserrat" charset="0"/>
                <a:cs typeface="Montserrat" charset="0"/>
              </a:rPr>
              <a:t>Анкета содержит 7 вопросов. Участники опроса - работодатели</a:t>
            </a:r>
            <a:endParaRPr lang="en-US" sz="2000">
              <a:solidFill>
                <a:schemeClr val="bg1"/>
              </a:solidFill>
              <a:ea typeface="Montserrat" charset="0"/>
              <a:cs typeface="Montserrat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0941155" y="6349666"/>
            <a:ext cx="66726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849" y="4567"/>
            <a:ext cx="1970151" cy="1393371"/>
          </a:xfrm>
          <a:prstGeom prst="rect">
            <a:avLst/>
          </a:prstGeom>
        </p:spPr>
      </p:pic>
      <p:sp>
        <p:nvSpPr>
          <p:cNvPr id="11" name="Заголовок 1"/>
          <p:cNvSpPr txBox="1"/>
          <p:nvPr/>
        </p:nvSpPr>
        <p:spPr>
          <a:xfrm>
            <a:off x="549690" y="509772"/>
            <a:ext cx="605431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6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Ответы на вопросы анкеты</a:t>
            </a:r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427F8736-D3AC-431F-8BBE-11645CBFC1B7}"/>
              </a:ext>
            </a:extLst>
          </p:cNvPr>
          <p:cNvSpPr txBox="1"/>
          <p:nvPr/>
        </p:nvSpPr>
        <p:spPr>
          <a:xfrm>
            <a:off x="549690" y="1276205"/>
            <a:ext cx="4221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Был ли практикант принят в штат компании?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 - 56%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 - 44%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32D6F87E-0166-4134-9916-750B7725F976}"/>
              </a:ext>
            </a:extLst>
          </p:cNvPr>
          <p:cNvSpPr txBox="1"/>
          <p:nvPr/>
        </p:nvSpPr>
        <p:spPr>
          <a:xfrm>
            <a:off x="576733" y="2676159"/>
            <a:ext cx="44391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Оплачивала ли компания работу практиканта?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 - 56%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 - 44%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E05856F1-A42E-4DC0-9EAC-D45ADF422359}"/>
              </a:ext>
            </a:extLst>
          </p:cNvPr>
          <p:cNvSpPr txBox="1"/>
          <p:nvPr/>
        </p:nvSpPr>
        <p:spPr>
          <a:xfrm>
            <a:off x="603778" y="4425566"/>
            <a:ext cx="4385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Проявлял ли инициативу при решении полученных задач</a:t>
            </a:r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ru-RU" sz="2000" b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 - 100%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13441" y="1258361"/>
            <a:ext cx="5037898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Актуальны ли навыки студентов?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 – 100%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06D351E3-07F6-4C1A-9469-0436585956E7}"/>
              </a:ext>
            </a:extLst>
          </p:cNvPr>
          <p:cNvSpPr txBox="1"/>
          <p:nvPr/>
        </p:nvSpPr>
        <p:spPr>
          <a:xfrm>
            <a:off x="6413441" y="2281998"/>
            <a:ext cx="54150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Удовлетворенность уровнем практической подготовки практикантов от 1 до 10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9.3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13441" y="3409903"/>
            <a:ext cx="567581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Уровень соблюдения практикантом трудовой дисциплины от 1 до 10 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9.</a:t>
            </a:r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5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413441" y="4425565"/>
            <a:ext cx="6568898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Планируете ли Вы последующее трудоустройство практиканта?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 - 56%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 - 44%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7482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96125" y="498088"/>
            <a:ext cx="8537577" cy="64972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600" dirty="0"/>
              <a:t>09.02.01 Компьютерные системы и комплексы </a:t>
            </a:r>
            <a:endParaRPr lang="ru-RU" sz="3600" dirty="0">
              <a:latin typeface="Calibri" panose="020F0502020204030204" pitchFamily="34" charset="0"/>
              <a:ea typeface="Montserrat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4076" y="5198102"/>
            <a:ext cx="1259403" cy="45719"/>
          </a:xfrm>
          <a:prstGeom prst="rect">
            <a:avLst/>
          </a:prstGeom>
          <a:solidFill>
            <a:srgbClr val="0B7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Subtitle 2"/>
          <p:cNvSpPr txBox="1"/>
          <p:nvPr/>
        </p:nvSpPr>
        <p:spPr>
          <a:xfrm>
            <a:off x="537093" y="1648284"/>
            <a:ext cx="4204240" cy="59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ru-RU" sz="2000">
              <a:ea typeface="Montserrat" charset="0"/>
              <a:cs typeface="Montserrat" charset="0"/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680692" y="5258942"/>
            <a:ext cx="2844261" cy="1002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400" dirty="0" smtClean="0">
                <a:latin typeface="Arial" pitchFamily="34" charset="0"/>
                <a:ea typeface="Abril Fatface" charset="0"/>
                <a:cs typeface="Arial" pitchFamily="34" charset="0"/>
              </a:rPr>
              <a:t>2025</a:t>
            </a:r>
            <a:endParaRPr lang="en-US" sz="4400" dirty="0">
              <a:latin typeface="Arial" pitchFamily="34" charset="0"/>
              <a:ea typeface="Abril Fatface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25874" r="8671" b="36766"/>
          <a:stretch>
            <a:fillRect/>
          </a:stretch>
        </p:blipFill>
        <p:spPr>
          <a:xfrm>
            <a:off x="619502" y="498088"/>
            <a:ext cx="2350745" cy="725475"/>
          </a:xfrm>
          <a:prstGeom prst="rect">
            <a:avLst/>
          </a:prstGeom>
        </p:spPr>
      </p:pic>
      <p:sp>
        <p:nvSpPr>
          <p:cNvPr id="13" name="Заголовок 1"/>
          <p:cNvSpPr txBox="1"/>
          <p:nvPr/>
        </p:nvSpPr>
        <p:spPr>
          <a:xfrm>
            <a:off x="7184924" y="4542944"/>
            <a:ext cx="3338550" cy="3328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Digital skills (</a:t>
            </a:r>
            <a:r>
              <a:rPr lang="ru-RU" sz="1800" dirty="0"/>
              <a:t>цифровые навыки)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88852" y="2643815"/>
            <a:ext cx="5667788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Аналитическое мышление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Командная </a:t>
            </a:r>
            <a:r>
              <a:rPr lang="ru-RU" dirty="0"/>
              <a:t>работа в междисциплинарных </a:t>
            </a:r>
            <a:r>
              <a:rPr lang="ru-RU" dirty="0" smtClean="0"/>
              <a:t>командах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Решение </a:t>
            </a:r>
            <a:r>
              <a:rPr lang="ru-RU" dirty="0"/>
              <a:t>экологических и природоохранных </a:t>
            </a:r>
            <a:r>
              <a:rPr lang="ru-RU" dirty="0" smtClean="0"/>
              <a:t>проблем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Управление </a:t>
            </a:r>
            <a:r>
              <a:rPr lang="ru-RU" dirty="0"/>
              <a:t>проектами в рамках госпрограмм и инициатив</a:t>
            </a:r>
          </a:p>
        </p:txBody>
      </p:sp>
      <p:sp>
        <p:nvSpPr>
          <p:cNvPr id="16" name="Текст 4"/>
          <p:cNvSpPr txBox="1"/>
          <p:nvPr/>
        </p:nvSpPr>
        <p:spPr>
          <a:xfrm>
            <a:off x="5554134" y="4421412"/>
            <a:ext cx="5183188" cy="5237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b="1">
              <a:solidFill>
                <a:schemeClr val="accent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71646" y="4923045"/>
            <a:ext cx="5684994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Географические информационные системы (ГИС</a:t>
            </a:r>
            <a:r>
              <a:rPr lang="ru-RU" dirty="0" smtClean="0"/>
              <a:t>)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Анализ </a:t>
            </a:r>
            <a:r>
              <a:rPr lang="ru-RU" dirty="0" smtClean="0"/>
              <a:t>данных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Моделирование экосистем с использованием локальных </a:t>
            </a:r>
            <a:r>
              <a:rPr lang="ru-RU" dirty="0" smtClean="0"/>
              <a:t>программ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Владение облачными платформами для хранения и обработки </a:t>
            </a:r>
          </a:p>
        </p:txBody>
      </p:sp>
      <p:sp>
        <p:nvSpPr>
          <p:cNvPr id="18" name="Заголовок 1"/>
          <p:cNvSpPr txBox="1"/>
          <p:nvPr/>
        </p:nvSpPr>
        <p:spPr>
          <a:xfrm>
            <a:off x="537093" y="1717348"/>
            <a:ext cx="537790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3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Часть компаний, в которых студенты проходили практическую подготовку</a:t>
            </a:r>
          </a:p>
        </p:txBody>
      </p:sp>
      <p:sp>
        <p:nvSpPr>
          <p:cNvPr id="20" name="Заголовок 1"/>
          <p:cNvSpPr txBox="1"/>
          <p:nvPr/>
        </p:nvSpPr>
        <p:spPr>
          <a:xfrm>
            <a:off x="7195576" y="2206423"/>
            <a:ext cx="3359395" cy="3249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Soft skills (</a:t>
            </a:r>
            <a:r>
              <a:rPr lang="ru-RU" sz="1800"/>
              <a:t>гибкие навыки)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73553" y="5159294"/>
            <a:ext cx="2435469" cy="8213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10 компаний приняли участие в опросе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Заголовок 1"/>
          <p:cNvSpPr txBox="1"/>
          <p:nvPr/>
        </p:nvSpPr>
        <p:spPr>
          <a:xfrm>
            <a:off x="6158535" y="1721439"/>
            <a:ext cx="5475168" cy="3145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smtClean="0"/>
              <a:t>Требуемые навыки</a:t>
            </a:r>
            <a:endParaRPr lang="ru-RU" sz="1800"/>
          </a:p>
        </p:txBody>
      </p:sp>
      <p:sp>
        <p:nvSpPr>
          <p:cNvPr id="21" name="Прямоугольник 20"/>
          <p:cNvSpPr/>
          <p:nvPr/>
        </p:nvSpPr>
        <p:spPr>
          <a:xfrm>
            <a:off x="537093" y="2533541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АО «</a:t>
            </a:r>
            <a:r>
              <a:rPr lang="ru-RU" dirty="0" err="1" smtClean="0"/>
              <a:t>СофтЛайн</a:t>
            </a:r>
            <a:r>
              <a:rPr lang="ru-RU" dirty="0" smtClean="0"/>
              <a:t> Трейд», г. Владивосток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ООО «Созвездие», г. Владивосток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ООО «</a:t>
            </a:r>
            <a:r>
              <a:rPr lang="ru-RU" dirty="0" err="1" smtClean="0"/>
              <a:t>Домотехника</a:t>
            </a:r>
            <a:r>
              <a:rPr lang="ru-RU" dirty="0" smtClean="0"/>
              <a:t>», г. Владивосток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ООО «</a:t>
            </a:r>
            <a:r>
              <a:rPr lang="ru-RU" dirty="0" err="1" smtClean="0"/>
              <a:t>ИнтерДВ</a:t>
            </a:r>
            <a:r>
              <a:rPr lang="ru-RU" dirty="0" smtClean="0"/>
              <a:t>», г. Владивосток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ООО «Акцент», г. Владивосток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50606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1" grpId="0" build="p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3552" y="498088"/>
            <a:ext cx="8070697" cy="64972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600" dirty="0"/>
              <a:t>43.02.14 Гостиничное дело </a:t>
            </a:r>
            <a:endParaRPr lang="ru-RU" sz="3600" dirty="0">
              <a:latin typeface="Calibri" panose="020F0502020204030204" pitchFamily="34" charset="0"/>
              <a:ea typeface="Montserrat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4076" y="5198102"/>
            <a:ext cx="1259403" cy="45719"/>
          </a:xfrm>
          <a:prstGeom prst="rect">
            <a:avLst/>
          </a:prstGeom>
          <a:solidFill>
            <a:srgbClr val="0B7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Subtitle 2"/>
          <p:cNvSpPr txBox="1"/>
          <p:nvPr/>
        </p:nvSpPr>
        <p:spPr>
          <a:xfrm>
            <a:off x="537093" y="1648284"/>
            <a:ext cx="4204240" cy="59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ru-RU" sz="2000">
              <a:ea typeface="Montserrat" charset="0"/>
              <a:cs typeface="Montserrat" charset="0"/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680692" y="5258942"/>
            <a:ext cx="2844261" cy="1002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400" dirty="0" smtClean="0">
                <a:latin typeface="Arial" pitchFamily="34" charset="0"/>
                <a:ea typeface="Abril Fatface" charset="0"/>
                <a:cs typeface="Arial" pitchFamily="34" charset="0"/>
              </a:rPr>
              <a:t>2025</a:t>
            </a:r>
            <a:endParaRPr lang="en-US" sz="4400" dirty="0">
              <a:latin typeface="Arial" pitchFamily="34" charset="0"/>
              <a:ea typeface="Abril Fatface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25874" r="8671" b="36766"/>
          <a:stretch>
            <a:fillRect/>
          </a:stretch>
        </p:blipFill>
        <p:spPr>
          <a:xfrm>
            <a:off x="619502" y="498088"/>
            <a:ext cx="2350745" cy="7254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7093" y="2533541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ООО "УК "Экватор", г. Владивосток 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ООО "Лотте Отель Владивосток", г. Владивосток 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ООО "ГК "Владивосток", г. Владивосток 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АО "Седанка Парк", г. Владивосток 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ООО "Нова", г. Владивосток 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Гостиница "</a:t>
            </a:r>
            <a:r>
              <a:rPr lang="ru-RU" dirty="0" err="1"/>
              <a:t>Астория</a:t>
            </a:r>
            <a:r>
              <a:rPr lang="ru-RU" dirty="0"/>
              <a:t>", ИП Скорик Антон Олегович, г. Владивосток 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ООО "ДЖИ1 </a:t>
            </a:r>
            <a:r>
              <a:rPr lang="ru-RU" dirty="0" err="1"/>
              <a:t>Интертейнмент</a:t>
            </a:r>
            <a:r>
              <a:rPr lang="ru-RU" dirty="0"/>
              <a:t>", г. Артем </a:t>
            </a:r>
          </a:p>
        </p:txBody>
      </p:sp>
      <p:sp>
        <p:nvSpPr>
          <p:cNvPr id="13" name="Заголовок 1"/>
          <p:cNvSpPr txBox="1"/>
          <p:nvPr/>
        </p:nvSpPr>
        <p:spPr>
          <a:xfrm>
            <a:off x="6158535" y="4141598"/>
            <a:ext cx="3338550" cy="3328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Digital skills (</a:t>
            </a:r>
            <a:r>
              <a:rPr lang="ru-RU" sz="1800"/>
              <a:t>цифровые навыки)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37690" y="2346951"/>
            <a:ext cx="3359395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Клиентоориентированность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Коммуникация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Управление временем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Проблемное решение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Командная работа</a:t>
            </a:r>
          </a:p>
        </p:txBody>
      </p:sp>
      <p:sp>
        <p:nvSpPr>
          <p:cNvPr id="16" name="Текст 4"/>
          <p:cNvSpPr txBox="1"/>
          <p:nvPr/>
        </p:nvSpPr>
        <p:spPr>
          <a:xfrm>
            <a:off x="5554134" y="4421412"/>
            <a:ext cx="5183188" cy="5237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b="1">
              <a:solidFill>
                <a:schemeClr val="accent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58535" y="4682661"/>
            <a:ext cx="5770113" cy="20313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Системы управления гостиничным обслуживанием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Платформы для онлайн-бронирования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Системы управления взаимоотношениями с клиентами (</a:t>
            </a:r>
            <a:r>
              <a:rPr lang="en-US" dirty="0"/>
              <a:t>CRM) 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Программное обеспечение для анализа данных 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  </a:t>
            </a:r>
          </a:p>
        </p:txBody>
      </p:sp>
      <p:sp>
        <p:nvSpPr>
          <p:cNvPr id="18" name="Заголовок 1"/>
          <p:cNvSpPr txBox="1"/>
          <p:nvPr/>
        </p:nvSpPr>
        <p:spPr>
          <a:xfrm>
            <a:off x="537093" y="1976238"/>
            <a:ext cx="537790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3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Часть компаний, в которых студенты проходили практическую подготовку</a:t>
            </a:r>
          </a:p>
        </p:txBody>
      </p:sp>
      <p:sp>
        <p:nvSpPr>
          <p:cNvPr id="20" name="Заголовок 1"/>
          <p:cNvSpPr txBox="1"/>
          <p:nvPr/>
        </p:nvSpPr>
        <p:spPr>
          <a:xfrm>
            <a:off x="6137689" y="2022022"/>
            <a:ext cx="3359395" cy="3249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Soft skills (</a:t>
            </a:r>
            <a:r>
              <a:rPr lang="ru-RU" sz="1800"/>
              <a:t>гибкие навыки)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73553" y="5159294"/>
            <a:ext cx="2435469" cy="8213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22 компаний приняли участие в опросе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Заголовок 1"/>
          <p:cNvSpPr txBox="1"/>
          <p:nvPr/>
        </p:nvSpPr>
        <p:spPr>
          <a:xfrm>
            <a:off x="6137689" y="1630635"/>
            <a:ext cx="5475168" cy="3145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smtClean="0"/>
              <a:t>Требуемые навыки</a:t>
            </a:r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21319625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1" grpId="0" build="p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34669"/>
            <a:ext cx="12192000" cy="923330"/>
          </a:xfrm>
          <a:prstGeom prst="rect">
            <a:avLst/>
          </a:prstGeom>
          <a:solidFill>
            <a:srgbClr val="0F6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49868" y="6100407"/>
            <a:ext cx="97164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ru-RU" sz="2000">
                <a:solidFill>
                  <a:schemeClr val="bg1"/>
                </a:solidFill>
                <a:ea typeface="Montserrat" charset="0"/>
                <a:cs typeface="Montserrat" charset="0"/>
              </a:rPr>
              <a:t> </a:t>
            </a:r>
            <a:r>
              <a:rPr lang="ru-RU" sz="2000" smtClean="0">
                <a:solidFill>
                  <a:schemeClr val="bg1"/>
                </a:solidFill>
                <a:ea typeface="Montserrat" charset="0"/>
                <a:cs typeface="Montserrat" charset="0"/>
              </a:rPr>
              <a:t>Анкета содержит 7 вопросов. Участники опроса - работодатели</a:t>
            </a:r>
            <a:endParaRPr lang="en-US" sz="2000">
              <a:solidFill>
                <a:schemeClr val="bg1"/>
              </a:solidFill>
              <a:ea typeface="Montserrat" charset="0"/>
              <a:cs typeface="Montserrat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0941155" y="6349666"/>
            <a:ext cx="66726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849" y="4567"/>
            <a:ext cx="1970151" cy="1393371"/>
          </a:xfrm>
          <a:prstGeom prst="rect">
            <a:avLst/>
          </a:prstGeom>
        </p:spPr>
      </p:pic>
      <p:sp>
        <p:nvSpPr>
          <p:cNvPr id="11" name="Заголовок 1"/>
          <p:cNvSpPr txBox="1"/>
          <p:nvPr/>
        </p:nvSpPr>
        <p:spPr>
          <a:xfrm>
            <a:off x="549690" y="509772"/>
            <a:ext cx="605431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6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Ответы на вопросы анкеты</a:t>
            </a:r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427F8736-D3AC-431F-8BBE-11645CBFC1B7}"/>
              </a:ext>
            </a:extLst>
          </p:cNvPr>
          <p:cNvSpPr txBox="1"/>
          <p:nvPr/>
        </p:nvSpPr>
        <p:spPr>
          <a:xfrm>
            <a:off x="549690" y="1276205"/>
            <a:ext cx="4221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Был ли практикант принят в штат компании?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 - 45%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 - 55%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32D6F87E-0166-4134-9916-750B7725F976}"/>
              </a:ext>
            </a:extLst>
          </p:cNvPr>
          <p:cNvSpPr txBox="1"/>
          <p:nvPr/>
        </p:nvSpPr>
        <p:spPr>
          <a:xfrm>
            <a:off x="576733" y="2676159"/>
            <a:ext cx="44391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Оплачивала ли компания работу практиканта?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 -45%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 - 55%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E05856F1-A42E-4DC0-9EAC-D45ADF422359}"/>
              </a:ext>
            </a:extLst>
          </p:cNvPr>
          <p:cNvSpPr txBox="1"/>
          <p:nvPr/>
        </p:nvSpPr>
        <p:spPr>
          <a:xfrm>
            <a:off x="603778" y="4425566"/>
            <a:ext cx="4385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Проявлял ли инициативу при решении полученных задач</a:t>
            </a:r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ru-RU" sz="2000" b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 – 100%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13441" y="1258361"/>
            <a:ext cx="5037898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Актуальны ли навыки студентов?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85%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Нет-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15%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06D351E3-07F6-4C1A-9469-0436585956E7}"/>
              </a:ext>
            </a:extLst>
          </p:cNvPr>
          <p:cNvSpPr txBox="1"/>
          <p:nvPr/>
        </p:nvSpPr>
        <p:spPr>
          <a:xfrm>
            <a:off x="6413441" y="2281998"/>
            <a:ext cx="54150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Удовлетворенность уровнем практической подготовки практикантов от 1 до 10 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9</a:t>
            </a:r>
          </a:p>
          <a:p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13441" y="3409903"/>
            <a:ext cx="5675812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Уровень соблюдения практикантом трудовой дисциплины от 1 до 10 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9.5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13441" y="4425565"/>
            <a:ext cx="6568898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Планируете ли Вы последующее трудоустройство практиканта?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 - 60%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 - 40%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5384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3553" y="498088"/>
            <a:ext cx="7325468" cy="64972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600" dirty="0"/>
              <a:t>43.02.16 Туризм и гостеприимство </a:t>
            </a:r>
            <a:endParaRPr lang="ru-RU" sz="3600" dirty="0">
              <a:latin typeface="Calibri" panose="020F0502020204030204" pitchFamily="34" charset="0"/>
              <a:ea typeface="Montserrat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4076" y="5198102"/>
            <a:ext cx="1259403" cy="45719"/>
          </a:xfrm>
          <a:prstGeom prst="rect">
            <a:avLst/>
          </a:prstGeom>
          <a:solidFill>
            <a:srgbClr val="0B7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Subtitle 2"/>
          <p:cNvSpPr txBox="1"/>
          <p:nvPr/>
        </p:nvSpPr>
        <p:spPr>
          <a:xfrm>
            <a:off x="537093" y="1648284"/>
            <a:ext cx="4204240" cy="59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ru-RU" sz="2000">
              <a:ea typeface="Montserrat" charset="0"/>
              <a:cs typeface="Montserrat" charset="0"/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680692" y="5258942"/>
            <a:ext cx="2844261" cy="1002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400" dirty="0" smtClean="0">
                <a:latin typeface="Arial" pitchFamily="34" charset="0"/>
                <a:ea typeface="Abril Fatface" charset="0"/>
                <a:cs typeface="Arial" pitchFamily="34" charset="0"/>
              </a:rPr>
              <a:t>2025</a:t>
            </a:r>
            <a:endParaRPr lang="en-US" sz="4400" dirty="0">
              <a:latin typeface="Arial" pitchFamily="34" charset="0"/>
              <a:ea typeface="Abril Fatface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25874" r="8671" b="36766"/>
          <a:stretch>
            <a:fillRect/>
          </a:stretch>
        </p:blipFill>
        <p:spPr>
          <a:xfrm>
            <a:off x="619502" y="498088"/>
            <a:ext cx="2350745" cy="7254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7093" y="2533541"/>
            <a:ext cx="5621442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ООО "Интурист ДВ", г. </a:t>
            </a:r>
            <a:r>
              <a:rPr lang="ru-RU" dirty="0" smtClean="0"/>
              <a:t>Владивосток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ООО "Диалог Народов", г. </a:t>
            </a:r>
            <a:r>
              <a:rPr lang="ru-RU" dirty="0" smtClean="0"/>
              <a:t>Владивосток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ООО Туристический центр "Афина-Паллада", г. Владивосток 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ООО "</a:t>
            </a:r>
            <a:r>
              <a:rPr lang="ru-RU" dirty="0" err="1"/>
              <a:t>Примтур</a:t>
            </a:r>
            <a:r>
              <a:rPr lang="ru-RU" dirty="0"/>
              <a:t>", г. Владивосток </a:t>
            </a:r>
            <a:r>
              <a:rPr lang="ru-RU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ООО </a:t>
            </a:r>
            <a:r>
              <a:rPr lang="ru-RU" dirty="0"/>
              <a:t>"ФРЕГАТ АЭРО", г. </a:t>
            </a:r>
            <a:r>
              <a:rPr lang="ru-RU" dirty="0" smtClean="0"/>
              <a:t>Находка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ООО "Оазис тур", г. Находка </a:t>
            </a:r>
            <a:r>
              <a:rPr lang="ru-RU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ООО "Артем- Тур", г. Артем </a:t>
            </a:r>
          </a:p>
        </p:txBody>
      </p:sp>
      <p:sp>
        <p:nvSpPr>
          <p:cNvPr id="13" name="Заголовок 1"/>
          <p:cNvSpPr txBox="1"/>
          <p:nvPr/>
        </p:nvSpPr>
        <p:spPr>
          <a:xfrm>
            <a:off x="6158535" y="3761829"/>
            <a:ext cx="3338550" cy="3328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Digital skills (</a:t>
            </a:r>
            <a:r>
              <a:rPr lang="ru-RU" sz="1800"/>
              <a:t>цифровые навыки)</a:t>
            </a:r>
          </a:p>
        </p:txBody>
      </p:sp>
      <p:sp>
        <p:nvSpPr>
          <p:cNvPr id="16" name="Текст 4"/>
          <p:cNvSpPr txBox="1"/>
          <p:nvPr/>
        </p:nvSpPr>
        <p:spPr>
          <a:xfrm>
            <a:off x="5554134" y="4421412"/>
            <a:ext cx="5183188" cy="5237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b="1">
              <a:solidFill>
                <a:schemeClr val="accent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939727" y="4236005"/>
            <a:ext cx="5483796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Коммуникационные навыки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Эмпатия</a:t>
            </a:r>
            <a:r>
              <a:rPr lang="ru-RU" dirty="0"/>
              <a:t> и умение работать с клиентами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Организационные способности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Креативное мышление</a:t>
            </a:r>
          </a:p>
        </p:txBody>
      </p:sp>
      <p:sp>
        <p:nvSpPr>
          <p:cNvPr id="18" name="Заголовок 1"/>
          <p:cNvSpPr txBox="1"/>
          <p:nvPr/>
        </p:nvSpPr>
        <p:spPr>
          <a:xfrm>
            <a:off x="537093" y="1717348"/>
            <a:ext cx="537790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3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Часть компаний, в которых студенты проходили практическую подготовку</a:t>
            </a:r>
          </a:p>
        </p:txBody>
      </p:sp>
      <p:sp>
        <p:nvSpPr>
          <p:cNvPr id="20" name="Заголовок 1"/>
          <p:cNvSpPr txBox="1"/>
          <p:nvPr/>
        </p:nvSpPr>
        <p:spPr>
          <a:xfrm>
            <a:off x="6137690" y="1717347"/>
            <a:ext cx="3359395" cy="3249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Soft skills (</a:t>
            </a:r>
            <a:r>
              <a:rPr lang="ru-RU" sz="1800"/>
              <a:t>гибкие навыки)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73553" y="5159294"/>
            <a:ext cx="2435469" cy="8213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38 компаний приняли участие в опросе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Заголовок 1"/>
          <p:cNvSpPr txBox="1"/>
          <p:nvPr/>
        </p:nvSpPr>
        <p:spPr>
          <a:xfrm>
            <a:off x="6158535" y="1223563"/>
            <a:ext cx="5475168" cy="3145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smtClean="0"/>
              <a:t>Требуемые навыки</a:t>
            </a:r>
            <a:endParaRPr lang="ru-RU" sz="1800"/>
          </a:p>
        </p:txBody>
      </p:sp>
      <p:sp>
        <p:nvSpPr>
          <p:cNvPr id="21" name="Прямоугольник 20"/>
          <p:cNvSpPr/>
          <p:nvPr/>
        </p:nvSpPr>
        <p:spPr>
          <a:xfrm>
            <a:off x="6133956" y="2216223"/>
            <a:ext cx="4926862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Коммуникационные навыки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Эмпатия</a:t>
            </a:r>
            <a:r>
              <a:rPr lang="ru-RU" dirty="0"/>
              <a:t> и умение работать с клиентами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Организационные способности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Креативное мышление</a:t>
            </a:r>
          </a:p>
        </p:txBody>
      </p:sp>
    </p:spTree>
    <p:extLst>
      <p:ext uri="{BB962C8B-B14F-4D97-AF65-F5344CB8AC3E}">
        <p14:creationId xmlns:p14="http://schemas.microsoft.com/office/powerpoint/2010/main" val="24834921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1" grpId="0" build="p"/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34669"/>
            <a:ext cx="12192000" cy="923330"/>
          </a:xfrm>
          <a:prstGeom prst="rect">
            <a:avLst/>
          </a:prstGeom>
          <a:solidFill>
            <a:srgbClr val="0F6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49868" y="6100407"/>
            <a:ext cx="97164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ru-RU" sz="2000">
                <a:solidFill>
                  <a:schemeClr val="bg1"/>
                </a:solidFill>
                <a:ea typeface="Montserrat" charset="0"/>
                <a:cs typeface="Montserrat" charset="0"/>
              </a:rPr>
              <a:t> </a:t>
            </a:r>
            <a:r>
              <a:rPr lang="ru-RU" sz="2000" smtClean="0">
                <a:solidFill>
                  <a:schemeClr val="bg1"/>
                </a:solidFill>
                <a:ea typeface="Montserrat" charset="0"/>
                <a:cs typeface="Montserrat" charset="0"/>
              </a:rPr>
              <a:t>Анкета содержит 7 вопросов. Участники опроса - работодатели</a:t>
            </a:r>
            <a:endParaRPr lang="en-US" sz="2000">
              <a:solidFill>
                <a:schemeClr val="bg1"/>
              </a:solidFill>
              <a:ea typeface="Montserrat" charset="0"/>
              <a:cs typeface="Montserrat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0941155" y="6349666"/>
            <a:ext cx="66726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849" y="4567"/>
            <a:ext cx="1970151" cy="1393371"/>
          </a:xfrm>
          <a:prstGeom prst="rect">
            <a:avLst/>
          </a:prstGeom>
        </p:spPr>
      </p:pic>
      <p:sp>
        <p:nvSpPr>
          <p:cNvPr id="11" name="Заголовок 1"/>
          <p:cNvSpPr txBox="1"/>
          <p:nvPr/>
        </p:nvSpPr>
        <p:spPr>
          <a:xfrm>
            <a:off x="549690" y="509772"/>
            <a:ext cx="605431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6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Ответы на вопросы анкеты</a:t>
            </a:r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427F8736-D3AC-431F-8BBE-11645CBFC1B7}"/>
              </a:ext>
            </a:extLst>
          </p:cNvPr>
          <p:cNvSpPr txBox="1"/>
          <p:nvPr/>
        </p:nvSpPr>
        <p:spPr>
          <a:xfrm>
            <a:off x="549690" y="1276205"/>
            <a:ext cx="4221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Был ли практикант принят в штат компании?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50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Нет- 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50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32D6F87E-0166-4134-9916-750B7725F976}"/>
              </a:ext>
            </a:extLst>
          </p:cNvPr>
          <p:cNvSpPr txBox="1"/>
          <p:nvPr/>
        </p:nvSpPr>
        <p:spPr>
          <a:xfrm>
            <a:off x="576733" y="2676159"/>
            <a:ext cx="44391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Оплачивала ли компания работу практиканта?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 - 50%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 - 50%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E05856F1-A42E-4DC0-9EAC-D45ADF422359}"/>
              </a:ext>
            </a:extLst>
          </p:cNvPr>
          <p:cNvSpPr txBox="1"/>
          <p:nvPr/>
        </p:nvSpPr>
        <p:spPr>
          <a:xfrm>
            <a:off x="603778" y="4425566"/>
            <a:ext cx="4385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Проявлял ли инициативу при решении полученных задач</a:t>
            </a:r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ru-RU" sz="2000" b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 - 100%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13441" y="1258361"/>
            <a:ext cx="5037898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Актуальны ли навыки студентов?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 – 100%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06D351E3-07F6-4C1A-9469-0436585956E7}"/>
              </a:ext>
            </a:extLst>
          </p:cNvPr>
          <p:cNvSpPr txBox="1"/>
          <p:nvPr/>
        </p:nvSpPr>
        <p:spPr>
          <a:xfrm>
            <a:off x="6413441" y="2281998"/>
            <a:ext cx="54150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Удовлетворенность уровнем практической подготовки практикантов от 1 до 10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9.1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13441" y="3409903"/>
            <a:ext cx="567581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Уровень соблюдения практикантом трудовой дисциплины от 1 до 10 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9.</a:t>
            </a:r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6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413441" y="4425565"/>
            <a:ext cx="6568898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Планируете ли Вы последующее трудоустройство практиканта?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 - 31%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 - 69%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6664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3553" y="498088"/>
            <a:ext cx="7325468" cy="64972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600" dirty="0"/>
              <a:t>49.02.01 Физическая культура </a:t>
            </a:r>
            <a:endParaRPr lang="ru-RU" sz="3600" dirty="0">
              <a:latin typeface="Calibri" panose="020F0502020204030204" pitchFamily="34" charset="0"/>
              <a:ea typeface="Montserrat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4076" y="5198102"/>
            <a:ext cx="1259403" cy="45719"/>
          </a:xfrm>
          <a:prstGeom prst="rect">
            <a:avLst/>
          </a:prstGeom>
          <a:solidFill>
            <a:srgbClr val="0B7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Subtitle 2"/>
          <p:cNvSpPr txBox="1"/>
          <p:nvPr/>
        </p:nvSpPr>
        <p:spPr>
          <a:xfrm>
            <a:off x="537093" y="1648284"/>
            <a:ext cx="4204240" cy="59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ru-RU" sz="2000">
              <a:ea typeface="Montserrat" charset="0"/>
              <a:cs typeface="Montserrat" charset="0"/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680692" y="5258942"/>
            <a:ext cx="2844261" cy="1002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400" dirty="0" smtClean="0">
                <a:latin typeface="Arial" pitchFamily="34" charset="0"/>
                <a:ea typeface="Abril Fatface" charset="0"/>
                <a:cs typeface="Arial" pitchFamily="34" charset="0"/>
              </a:rPr>
              <a:t>2025</a:t>
            </a:r>
            <a:endParaRPr lang="en-US" sz="4400" dirty="0">
              <a:latin typeface="Arial" pitchFamily="34" charset="0"/>
              <a:ea typeface="Abril Fatface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25874" r="8671" b="36766"/>
          <a:stretch>
            <a:fillRect/>
          </a:stretch>
        </p:blipFill>
        <p:spPr>
          <a:xfrm>
            <a:off x="619502" y="498088"/>
            <a:ext cx="2350745" cy="7254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76953" y="2310037"/>
            <a:ext cx="5438040" cy="258532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МФ СОО "Федерация </a:t>
            </a:r>
            <a:r>
              <a:rPr lang="ru-RU" dirty="0" err="1"/>
              <a:t>чирлидинга</a:t>
            </a:r>
            <a:r>
              <a:rPr lang="ru-RU" dirty="0"/>
              <a:t> и </a:t>
            </a:r>
            <a:r>
              <a:rPr lang="ru-RU" dirty="0" err="1"/>
              <a:t>чир</a:t>
            </a:r>
            <a:r>
              <a:rPr lang="ru-RU" dirty="0"/>
              <a:t> спорта Находкинского городского округа Приморского края", г. Находка 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ОО "Федерация Тхэквондо МФТ Находкинского Городского округа", г. Находка 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Общественная Организация - "УФК Локомотив", г. Уссурийск 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ОО «Находкинский молодежный центр спортивной подготовки», г. Находка </a:t>
            </a:r>
          </a:p>
        </p:txBody>
      </p:sp>
      <p:sp>
        <p:nvSpPr>
          <p:cNvPr id="13" name="Заголовок 1"/>
          <p:cNvSpPr txBox="1"/>
          <p:nvPr/>
        </p:nvSpPr>
        <p:spPr>
          <a:xfrm>
            <a:off x="6158535" y="4025047"/>
            <a:ext cx="3338550" cy="3328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Digital skills (</a:t>
            </a:r>
            <a:r>
              <a:rPr lang="ru-RU" sz="1800"/>
              <a:t>цифровые навыки)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33956" y="2216223"/>
            <a:ext cx="4926862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Эмпатия</a:t>
            </a:r>
            <a:r>
              <a:rPr lang="ru-RU" dirty="0"/>
              <a:t> и понимание потребностей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Коммуникационные навыки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Способность к адаптации и гибкости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Управление стрессом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Навыки работы в команде</a:t>
            </a:r>
          </a:p>
        </p:txBody>
      </p:sp>
      <p:sp>
        <p:nvSpPr>
          <p:cNvPr id="16" name="Текст 4"/>
          <p:cNvSpPr txBox="1"/>
          <p:nvPr/>
        </p:nvSpPr>
        <p:spPr>
          <a:xfrm>
            <a:off x="5554134" y="4421412"/>
            <a:ext cx="5183188" cy="5237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b="1">
              <a:solidFill>
                <a:schemeClr val="accent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33956" y="4546101"/>
            <a:ext cx="6054310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Владение инструментами для мониторинга здоровья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Знание основ физиологии и анатомии через специализированное программное обеспечение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Умение работать с электронными медицинскими картами</a:t>
            </a:r>
          </a:p>
        </p:txBody>
      </p:sp>
      <p:sp>
        <p:nvSpPr>
          <p:cNvPr id="18" name="Заголовок 1"/>
          <p:cNvSpPr txBox="1"/>
          <p:nvPr/>
        </p:nvSpPr>
        <p:spPr>
          <a:xfrm>
            <a:off x="537093" y="1717348"/>
            <a:ext cx="537790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3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Часть компаний, в которых студенты проходили практическую подготовку</a:t>
            </a:r>
          </a:p>
        </p:txBody>
      </p:sp>
      <p:sp>
        <p:nvSpPr>
          <p:cNvPr id="20" name="Заголовок 1"/>
          <p:cNvSpPr txBox="1"/>
          <p:nvPr/>
        </p:nvSpPr>
        <p:spPr>
          <a:xfrm>
            <a:off x="6137690" y="1717347"/>
            <a:ext cx="3359395" cy="3249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Soft skills (</a:t>
            </a:r>
            <a:r>
              <a:rPr lang="ru-RU" sz="1800"/>
              <a:t>гибкие навыки)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73553" y="5159294"/>
            <a:ext cx="2435469" cy="8213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21 компания приняла участие в опросе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Заголовок 1"/>
          <p:cNvSpPr txBox="1"/>
          <p:nvPr/>
        </p:nvSpPr>
        <p:spPr>
          <a:xfrm>
            <a:off x="6158535" y="1223563"/>
            <a:ext cx="5475168" cy="3145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smtClean="0"/>
              <a:t>Требуемые навыки</a:t>
            </a:r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1674876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1" grpId="0" build="p"/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34669"/>
            <a:ext cx="12192000" cy="923330"/>
          </a:xfrm>
          <a:prstGeom prst="rect">
            <a:avLst/>
          </a:prstGeom>
          <a:solidFill>
            <a:srgbClr val="0F6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49868" y="6100407"/>
            <a:ext cx="97164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ru-RU" sz="2000">
                <a:solidFill>
                  <a:schemeClr val="bg1"/>
                </a:solidFill>
                <a:ea typeface="Montserrat" charset="0"/>
                <a:cs typeface="Montserrat" charset="0"/>
              </a:rPr>
              <a:t> </a:t>
            </a:r>
            <a:r>
              <a:rPr lang="ru-RU" sz="2000" smtClean="0">
                <a:solidFill>
                  <a:schemeClr val="bg1"/>
                </a:solidFill>
                <a:ea typeface="Montserrat" charset="0"/>
                <a:cs typeface="Montserrat" charset="0"/>
              </a:rPr>
              <a:t>Анкета содержит 7 вопросов. Участники опроса - работодатели</a:t>
            </a:r>
            <a:endParaRPr lang="en-US" sz="2000">
              <a:solidFill>
                <a:schemeClr val="bg1"/>
              </a:solidFill>
              <a:ea typeface="Montserrat" charset="0"/>
              <a:cs typeface="Montserrat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0941155" y="6349666"/>
            <a:ext cx="66726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849" y="4567"/>
            <a:ext cx="1970151" cy="1393371"/>
          </a:xfrm>
          <a:prstGeom prst="rect">
            <a:avLst/>
          </a:prstGeom>
        </p:spPr>
      </p:pic>
      <p:sp>
        <p:nvSpPr>
          <p:cNvPr id="11" name="Заголовок 1"/>
          <p:cNvSpPr txBox="1"/>
          <p:nvPr/>
        </p:nvSpPr>
        <p:spPr>
          <a:xfrm>
            <a:off x="549690" y="509772"/>
            <a:ext cx="605431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6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Ответы на вопросы анкеты</a:t>
            </a:r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427F8736-D3AC-431F-8BBE-11645CBFC1B7}"/>
              </a:ext>
            </a:extLst>
          </p:cNvPr>
          <p:cNvSpPr txBox="1"/>
          <p:nvPr/>
        </p:nvSpPr>
        <p:spPr>
          <a:xfrm>
            <a:off x="549690" y="1276205"/>
            <a:ext cx="4221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Был ли практикант принят в штат компании?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- </a:t>
            </a: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4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- 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96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32D6F87E-0166-4134-9916-750B7725F976}"/>
              </a:ext>
            </a:extLst>
          </p:cNvPr>
          <p:cNvSpPr txBox="1"/>
          <p:nvPr/>
        </p:nvSpPr>
        <p:spPr>
          <a:xfrm>
            <a:off x="576733" y="2676159"/>
            <a:ext cx="44391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Оплачивала ли компания работу практиканта?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-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4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- 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96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E05856F1-A42E-4DC0-9EAC-D45ADF422359}"/>
              </a:ext>
            </a:extLst>
          </p:cNvPr>
          <p:cNvSpPr txBox="1"/>
          <p:nvPr/>
        </p:nvSpPr>
        <p:spPr>
          <a:xfrm>
            <a:off x="603778" y="4425566"/>
            <a:ext cx="4385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Проявлял ли инициативу при решении полученных задач</a:t>
            </a:r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ru-RU" sz="2000" b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-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100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13441" y="1258361"/>
            <a:ext cx="5037898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Актуальны ли навыки студентов?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100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06D351E3-07F6-4C1A-9469-0436585956E7}"/>
              </a:ext>
            </a:extLst>
          </p:cNvPr>
          <p:cNvSpPr txBox="1"/>
          <p:nvPr/>
        </p:nvSpPr>
        <p:spPr>
          <a:xfrm>
            <a:off x="6413441" y="2281998"/>
            <a:ext cx="54150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Удовлетворенность уровнем практической подготовки практикантов от 1 до 10 </a:t>
            </a:r>
          </a:p>
          <a:p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8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9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13441" y="3409903"/>
            <a:ext cx="567581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Уровень соблюдения практикантом трудовой дисциплины от 1 до 10 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9.5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13441" y="4425565"/>
            <a:ext cx="6568898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Планируете ли Вы последующее трудоустройство практиканта?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 -  66%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 - 34%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1130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3553" y="498088"/>
            <a:ext cx="7325468" cy="64972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600" dirty="0"/>
              <a:t>54.02.01 Дизайн (по отраслям) </a:t>
            </a:r>
            <a:r>
              <a:rPr lang="ru-RU" sz="3600" dirty="0" smtClean="0"/>
              <a:t> </a:t>
            </a:r>
            <a:endParaRPr lang="ru-RU" sz="3600" dirty="0">
              <a:latin typeface="Calibri" panose="020F0502020204030204" pitchFamily="34" charset="0"/>
              <a:ea typeface="Montserrat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4076" y="5198102"/>
            <a:ext cx="1259403" cy="45719"/>
          </a:xfrm>
          <a:prstGeom prst="rect">
            <a:avLst/>
          </a:prstGeom>
          <a:solidFill>
            <a:srgbClr val="0B7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Subtitle 2"/>
          <p:cNvSpPr txBox="1"/>
          <p:nvPr/>
        </p:nvSpPr>
        <p:spPr>
          <a:xfrm>
            <a:off x="537093" y="1648284"/>
            <a:ext cx="4204240" cy="59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ru-RU" sz="2000">
              <a:ea typeface="Montserrat" charset="0"/>
              <a:cs typeface="Montserrat" charset="0"/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680692" y="5258942"/>
            <a:ext cx="2844261" cy="1002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400" dirty="0" smtClean="0">
                <a:latin typeface="Arial" pitchFamily="34" charset="0"/>
                <a:ea typeface="Abril Fatface" charset="0"/>
                <a:cs typeface="Arial" pitchFamily="34" charset="0"/>
              </a:rPr>
              <a:t>2025</a:t>
            </a:r>
            <a:endParaRPr lang="en-US" sz="4400" dirty="0">
              <a:latin typeface="Arial" pitchFamily="34" charset="0"/>
              <a:ea typeface="Abril Fatface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25874" r="8671" b="36766"/>
          <a:stretch>
            <a:fillRect/>
          </a:stretch>
        </p:blipFill>
        <p:spPr>
          <a:xfrm>
            <a:off x="619502" y="498088"/>
            <a:ext cx="2350745" cy="7254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7093" y="2294047"/>
            <a:ext cx="5377900" cy="286232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ООО "Компания "Верфь-Бизнес", г. </a:t>
            </a:r>
            <a:r>
              <a:rPr lang="ru-RU" dirty="0" smtClean="0"/>
              <a:t>Владивосток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ООО "Мастер-Склад Приморье", г. Владивосток 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ООО "Акустические Материалы ДВ", г. Владивосток </a:t>
            </a:r>
            <a:r>
              <a:rPr lang="ru-RU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ООО "Апекс-ДВ" , г. Владивосток 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ООО </a:t>
            </a:r>
            <a:r>
              <a:rPr lang="ru-RU" dirty="0"/>
              <a:t>"Мой Проект", г. Уссурийск 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Приморское региональное отделение молодежной общероссийской общественной организации "Российские Студенческие Отряды", г. Владивосток </a:t>
            </a:r>
          </a:p>
        </p:txBody>
      </p:sp>
      <p:sp>
        <p:nvSpPr>
          <p:cNvPr id="13" name="Заголовок 1"/>
          <p:cNvSpPr txBox="1"/>
          <p:nvPr/>
        </p:nvSpPr>
        <p:spPr>
          <a:xfrm>
            <a:off x="6158535" y="4141598"/>
            <a:ext cx="3338550" cy="3328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Digital skills (</a:t>
            </a:r>
            <a:r>
              <a:rPr lang="ru-RU" sz="1800"/>
              <a:t>цифровые навыки)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58534" y="2261064"/>
            <a:ext cx="4578788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Креативное мышление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Хорошие навыки коммуникации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Умение работать в команде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Способность к критическому анализу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Управление временем</a:t>
            </a:r>
          </a:p>
        </p:txBody>
      </p:sp>
      <p:sp>
        <p:nvSpPr>
          <p:cNvPr id="16" name="Текст 4"/>
          <p:cNvSpPr txBox="1"/>
          <p:nvPr/>
        </p:nvSpPr>
        <p:spPr>
          <a:xfrm>
            <a:off x="5554134" y="4421412"/>
            <a:ext cx="5183188" cy="5237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b="1">
              <a:solidFill>
                <a:schemeClr val="accent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58534" y="4682661"/>
            <a:ext cx="6033465" cy="20313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Владение графическими редакторами (</a:t>
            </a:r>
            <a:r>
              <a:rPr lang="en-US" dirty="0"/>
              <a:t>Adobe Photoshop, Illustrator)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Знание инструментов для </a:t>
            </a:r>
            <a:r>
              <a:rPr lang="ru-RU" dirty="0" err="1"/>
              <a:t>прототипирования</a:t>
            </a:r>
            <a:r>
              <a:rPr lang="ru-RU" dirty="0"/>
              <a:t> (</a:t>
            </a:r>
            <a:r>
              <a:rPr lang="en-US" dirty="0" err="1"/>
              <a:t>Figma</a:t>
            </a:r>
            <a:r>
              <a:rPr lang="en-US" dirty="0"/>
              <a:t>, Adobe XD)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Основы веб-дизайна (</a:t>
            </a:r>
            <a:r>
              <a:rPr lang="en-US" dirty="0"/>
              <a:t>HTML, CSS)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Работа с инструментами для анимации (</a:t>
            </a:r>
            <a:r>
              <a:rPr lang="en-US" dirty="0"/>
              <a:t>Adobe After Effects, Principle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18" name="Заголовок 1"/>
          <p:cNvSpPr txBox="1"/>
          <p:nvPr/>
        </p:nvSpPr>
        <p:spPr>
          <a:xfrm>
            <a:off x="537093" y="1717348"/>
            <a:ext cx="537790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3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Часть компаний, в которых студенты проходили практическую подготовку</a:t>
            </a:r>
          </a:p>
        </p:txBody>
      </p:sp>
      <p:sp>
        <p:nvSpPr>
          <p:cNvPr id="20" name="Заголовок 1"/>
          <p:cNvSpPr txBox="1"/>
          <p:nvPr/>
        </p:nvSpPr>
        <p:spPr>
          <a:xfrm>
            <a:off x="6137690" y="1717347"/>
            <a:ext cx="3359395" cy="3249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Soft skills (</a:t>
            </a:r>
            <a:r>
              <a:rPr lang="ru-RU" sz="1800"/>
              <a:t>гибкие навыки)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73553" y="5159294"/>
            <a:ext cx="2435469" cy="8213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48 </a:t>
            </a:r>
            <a:r>
              <a:rPr lang="ru-RU" dirty="0" err="1" smtClean="0">
                <a:solidFill>
                  <a:schemeClr val="tx1"/>
                </a:solidFill>
              </a:rPr>
              <a:t>комапний</a:t>
            </a:r>
            <a:r>
              <a:rPr lang="ru-RU" dirty="0" smtClean="0">
                <a:solidFill>
                  <a:schemeClr val="tx1"/>
                </a:solidFill>
              </a:rPr>
              <a:t> приняли участие в опросе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Заголовок 1"/>
          <p:cNvSpPr txBox="1"/>
          <p:nvPr/>
        </p:nvSpPr>
        <p:spPr>
          <a:xfrm>
            <a:off x="6158535" y="1223563"/>
            <a:ext cx="5475168" cy="3145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smtClean="0"/>
              <a:t>Требуемые навыки</a:t>
            </a:r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10144530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1" grpId="0" build="p"/>
      <p:bldP spid="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34669"/>
            <a:ext cx="12192000" cy="923330"/>
          </a:xfrm>
          <a:prstGeom prst="rect">
            <a:avLst/>
          </a:prstGeom>
          <a:solidFill>
            <a:srgbClr val="0F6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49868" y="6100407"/>
            <a:ext cx="97164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ru-RU" sz="2000">
                <a:solidFill>
                  <a:schemeClr val="bg1"/>
                </a:solidFill>
                <a:ea typeface="Montserrat" charset="0"/>
                <a:cs typeface="Montserrat" charset="0"/>
              </a:rPr>
              <a:t> </a:t>
            </a:r>
            <a:r>
              <a:rPr lang="ru-RU" sz="2000" smtClean="0">
                <a:solidFill>
                  <a:schemeClr val="bg1"/>
                </a:solidFill>
                <a:ea typeface="Montserrat" charset="0"/>
                <a:cs typeface="Montserrat" charset="0"/>
              </a:rPr>
              <a:t>Анкета содержит 7 вопросов. Участники опроса - работодатели</a:t>
            </a:r>
            <a:endParaRPr lang="en-US" sz="2000">
              <a:solidFill>
                <a:schemeClr val="bg1"/>
              </a:solidFill>
              <a:ea typeface="Montserrat" charset="0"/>
              <a:cs typeface="Montserrat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0941155" y="6349666"/>
            <a:ext cx="66726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849" y="4567"/>
            <a:ext cx="1970151" cy="1393371"/>
          </a:xfrm>
          <a:prstGeom prst="rect">
            <a:avLst/>
          </a:prstGeom>
        </p:spPr>
      </p:pic>
      <p:sp>
        <p:nvSpPr>
          <p:cNvPr id="11" name="Заголовок 1"/>
          <p:cNvSpPr txBox="1"/>
          <p:nvPr/>
        </p:nvSpPr>
        <p:spPr>
          <a:xfrm>
            <a:off x="549690" y="509772"/>
            <a:ext cx="605431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6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Ответы на вопросы анкеты</a:t>
            </a:r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427F8736-D3AC-431F-8BBE-11645CBFC1B7}"/>
              </a:ext>
            </a:extLst>
          </p:cNvPr>
          <p:cNvSpPr txBox="1"/>
          <p:nvPr/>
        </p:nvSpPr>
        <p:spPr>
          <a:xfrm>
            <a:off x="549690" y="1276205"/>
            <a:ext cx="4221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Был ли практикант принят в штат компании</a:t>
            </a:r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 – 4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6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 – 5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4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32D6F87E-0166-4134-9916-750B7725F976}"/>
              </a:ext>
            </a:extLst>
          </p:cNvPr>
          <p:cNvSpPr txBox="1"/>
          <p:nvPr/>
        </p:nvSpPr>
        <p:spPr>
          <a:xfrm>
            <a:off x="549690" y="2676159"/>
            <a:ext cx="44391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Оплачивала ли компания работу практиканта?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Да –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4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6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Нет –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5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4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E05856F1-A42E-4DC0-9EAC-D45ADF422359}"/>
              </a:ext>
            </a:extLst>
          </p:cNvPr>
          <p:cNvSpPr txBox="1"/>
          <p:nvPr/>
        </p:nvSpPr>
        <p:spPr>
          <a:xfrm>
            <a:off x="549690" y="4401534"/>
            <a:ext cx="4385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Проявлял ли инициативу при решении полученных задач</a:t>
            </a:r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ru-RU" sz="2000" b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 - 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100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13441" y="1258361"/>
            <a:ext cx="5037898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Актуальны ли навыки студентов?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 - 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90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Нет- 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10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06D351E3-07F6-4C1A-9469-0436585956E7}"/>
              </a:ext>
            </a:extLst>
          </p:cNvPr>
          <p:cNvSpPr txBox="1"/>
          <p:nvPr/>
        </p:nvSpPr>
        <p:spPr>
          <a:xfrm>
            <a:off x="6413441" y="2281998"/>
            <a:ext cx="54150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Удовлетворенность уровнем практической подготовки практикантов от 1 до 10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9.2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13441" y="3409903"/>
            <a:ext cx="567581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Уровень соблюдения практикантом трудовой дисциплины от 1 до 10 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9.8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13441" y="4425565"/>
            <a:ext cx="6568898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Планируете ли Вы последующее трудоустройство практиканта?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 - 58%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 - 42%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9299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3553" y="445580"/>
            <a:ext cx="7325468" cy="64972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200" dirty="0"/>
              <a:t>54.02.08 Техника и искусство фотографии </a:t>
            </a:r>
            <a:endParaRPr lang="ru-RU" sz="3200" dirty="0">
              <a:latin typeface="Calibri" panose="020F0502020204030204" pitchFamily="34" charset="0"/>
              <a:ea typeface="Montserrat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4076" y="5198102"/>
            <a:ext cx="1259403" cy="45719"/>
          </a:xfrm>
          <a:prstGeom prst="rect">
            <a:avLst/>
          </a:prstGeom>
          <a:solidFill>
            <a:srgbClr val="0B7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Subtitle 2"/>
          <p:cNvSpPr txBox="1"/>
          <p:nvPr/>
        </p:nvSpPr>
        <p:spPr>
          <a:xfrm>
            <a:off x="619502" y="2462995"/>
            <a:ext cx="4204240" cy="59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ru-RU" sz="2000">
              <a:ea typeface="Montserrat" charset="0"/>
              <a:cs typeface="Montserrat" charset="0"/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680692" y="5258942"/>
            <a:ext cx="2844261" cy="1002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400" dirty="0" smtClean="0">
                <a:latin typeface="Arial" pitchFamily="34" charset="0"/>
                <a:ea typeface="Abril Fatface" charset="0"/>
                <a:cs typeface="Arial" pitchFamily="34" charset="0"/>
              </a:rPr>
              <a:t>2025</a:t>
            </a:r>
            <a:endParaRPr lang="en-US" sz="4400" dirty="0">
              <a:latin typeface="Arial" pitchFamily="34" charset="0"/>
              <a:ea typeface="Abril Fatface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25874" r="8671" b="36766"/>
          <a:stretch>
            <a:fillRect/>
          </a:stretch>
        </p:blipFill>
        <p:spPr>
          <a:xfrm>
            <a:off x="619502" y="498088"/>
            <a:ext cx="2350745" cy="7254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41032" y="2358865"/>
            <a:ext cx="5377900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ФГБОУ ВДЦ "Океан", г. Владивосток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ООО "Восток-Техника", г. Владивосток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ООО "Терраса", г. Находка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ООО "КП "Движение", г. Владивосток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13" name="Заголовок 1"/>
          <p:cNvSpPr txBox="1"/>
          <p:nvPr/>
        </p:nvSpPr>
        <p:spPr>
          <a:xfrm>
            <a:off x="6138639" y="4582293"/>
            <a:ext cx="3338550" cy="3328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Digital skills (</a:t>
            </a:r>
            <a:r>
              <a:rPr lang="ru-RU" sz="1800"/>
              <a:t>цифровые навыки)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38640" y="2644083"/>
            <a:ext cx="5475167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Креативность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Внимание к деталям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Способность к самовыражению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Коммуникативные навыки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16" name="Текст 4"/>
          <p:cNvSpPr txBox="1"/>
          <p:nvPr/>
        </p:nvSpPr>
        <p:spPr>
          <a:xfrm>
            <a:off x="5554134" y="4421412"/>
            <a:ext cx="5183188" cy="5237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b="1">
              <a:solidFill>
                <a:schemeClr val="accent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57157" y="4994092"/>
            <a:ext cx="6015507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Программы для редактирования и обработки фотографий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Основы цифровой фотографии и технологий камеры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Навыки работы с видео и анимацией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Основы </a:t>
            </a:r>
            <a:r>
              <a:rPr lang="en-US" dirty="0" smtClean="0"/>
              <a:t>SEO</a:t>
            </a:r>
            <a:r>
              <a:rPr lang="ru-RU" dirty="0" smtClean="0"/>
              <a:t> и продвижения в социальных сетях</a:t>
            </a:r>
            <a:endParaRPr lang="ru-RU" dirty="0"/>
          </a:p>
        </p:txBody>
      </p:sp>
      <p:sp>
        <p:nvSpPr>
          <p:cNvPr id="18" name="Заголовок 1"/>
          <p:cNvSpPr txBox="1"/>
          <p:nvPr/>
        </p:nvSpPr>
        <p:spPr>
          <a:xfrm>
            <a:off x="541032" y="1675935"/>
            <a:ext cx="537790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3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Часть компаний, в которых студенты проходили практическую подготовку</a:t>
            </a:r>
          </a:p>
        </p:txBody>
      </p:sp>
      <p:sp>
        <p:nvSpPr>
          <p:cNvPr id="20" name="Заголовок 1"/>
          <p:cNvSpPr txBox="1"/>
          <p:nvPr/>
        </p:nvSpPr>
        <p:spPr>
          <a:xfrm>
            <a:off x="6138639" y="2158273"/>
            <a:ext cx="3359395" cy="3249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Soft skills (</a:t>
            </a:r>
            <a:r>
              <a:rPr lang="ru-RU" sz="1800"/>
              <a:t>гибкие навыки)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07583" y="5214500"/>
            <a:ext cx="2435469" cy="8213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10</a:t>
            </a:r>
            <a:r>
              <a:rPr lang="ru-RU" dirty="0" smtClean="0">
                <a:solidFill>
                  <a:schemeClr val="tx1"/>
                </a:solidFill>
              </a:rPr>
              <a:t> компаний приняли участие в опросе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Заголовок 1"/>
          <p:cNvSpPr txBox="1"/>
          <p:nvPr/>
        </p:nvSpPr>
        <p:spPr>
          <a:xfrm>
            <a:off x="6138639" y="1573165"/>
            <a:ext cx="5475168" cy="3145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smtClean="0"/>
              <a:t>Требуемые навыки</a:t>
            </a:r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4472245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1" grpId="0" build="p"/>
      <p:bldP spid="1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34669"/>
            <a:ext cx="12192000" cy="923330"/>
          </a:xfrm>
          <a:prstGeom prst="rect">
            <a:avLst/>
          </a:prstGeom>
          <a:solidFill>
            <a:srgbClr val="0F6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49868" y="6100407"/>
            <a:ext cx="97164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ru-RU" sz="2000">
                <a:solidFill>
                  <a:schemeClr val="bg1"/>
                </a:solidFill>
                <a:ea typeface="Montserrat" charset="0"/>
                <a:cs typeface="Montserrat" charset="0"/>
              </a:rPr>
              <a:t> </a:t>
            </a:r>
            <a:r>
              <a:rPr lang="ru-RU" sz="2000" smtClean="0">
                <a:solidFill>
                  <a:schemeClr val="bg1"/>
                </a:solidFill>
                <a:ea typeface="Montserrat" charset="0"/>
                <a:cs typeface="Montserrat" charset="0"/>
              </a:rPr>
              <a:t>Анкета содержит 7 вопросов. Участники опроса - работодатели</a:t>
            </a:r>
            <a:endParaRPr lang="en-US" sz="2000">
              <a:solidFill>
                <a:schemeClr val="bg1"/>
              </a:solidFill>
              <a:ea typeface="Montserrat" charset="0"/>
              <a:cs typeface="Montserrat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0941155" y="6349666"/>
            <a:ext cx="66726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849" y="4567"/>
            <a:ext cx="1970151" cy="1393371"/>
          </a:xfrm>
          <a:prstGeom prst="rect">
            <a:avLst/>
          </a:prstGeom>
        </p:spPr>
      </p:pic>
      <p:sp>
        <p:nvSpPr>
          <p:cNvPr id="11" name="Заголовок 1"/>
          <p:cNvSpPr txBox="1"/>
          <p:nvPr/>
        </p:nvSpPr>
        <p:spPr>
          <a:xfrm>
            <a:off x="549690" y="509772"/>
            <a:ext cx="605431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6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Ответы на вопросы анкеты</a:t>
            </a:r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427F8736-D3AC-431F-8BBE-11645CBFC1B7}"/>
              </a:ext>
            </a:extLst>
          </p:cNvPr>
          <p:cNvSpPr txBox="1"/>
          <p:nvPr/>
        </p:nvSpPr>
        <p:spPr>
          <a:xfrm>
            <a:off x="549690" y="1276205"/>
            <a:ext cx="4221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Был ли практикант принят в штат компании?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45%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Нет-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55%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32D6F87E-0166-4134-9916-750B7725F976}"/>
              </a:ext>
            </a:extLst>
          </p:cNvPr>
          <p:cNvSpPr txBox="1"/>
          <p:nvPr/>
        </p:nvSpPr>
        <p:spPr>
          <a:xfrm>
            <a:off x="576733" y="2676159"/>
            <a:ext cx="44391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Оплачивала ли компания работу практиканта?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Да-45%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Нет-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55%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E05856F1-A42E-4DC0-9EAC-D45ADF422359}"/>
              </a:ext>
            </a:extLst>
          </p:cNvPr>
          <p:cNvSpPr txBox="1"/>
          <p:nvPr/>
        </p:nvSpPr>
        <p:spPr>
          <a:xfrm>
            <a:off x="603778" y="4425566"/>
            <a:ext cx="4385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Проявлял ли инициативу при решении полученных задач</a:t>
            </a:r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ru-RU" sz="2000" b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 - 100%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13441" y="1258361"/>
            <a:ext cx="5037898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Актуальны ли навыки студентов?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67%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Нет-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33%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06D351E3-07F6-4C1A-9469-0436585956E7}"/>
              </a:ext>
            </a:extLst>
          </p:cNvPr>
          <p:cNvSpPr txBox="1"/>
          <p:nvPr/>
        </p:nvSpPr>
        <p:spPr>
          <a:xfrm>
            <a:off x="6413441" y="2281998"/>
            <a:ext cx="54150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Удовлетворенность уровнем практической подготовки практикантов от 1 до 10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8.5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13441" y="3409903"/>
            <a:ext cx="567581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Уровень соблюдения практикантом трудовой дисциплины от 1 до 10 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9.1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13441" y="4425565"/>
            <a:ext cx="6568898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Планируете ли Вы последующее трудоустройство практиканта?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 - 56%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 - 44%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6710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34669"/>
            <a:ext cx="12192000" cy="923330"/>
          </a:xfrm>
          <a:prstGeom prst="rect">
            <a:avLst/>
          </a:prstGeom>
          <a:solidFill>
            <a:srgbClr val="0F6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49868" y="6100407"/>
            <a:ext cx="97164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ru-RU" sz="2000">
                <a:solidFill>
                  <a:schemeClr val="bg1"/>
                </a:solidFill>
                <a:ea typeface="Montserrat" charset="0"/>
                <a:cs typeface="Montserrat" charset="0"/>
              </a:rPr>
              <a:t> </a:t>
            </a:r>
            <a:r>
              <a:rPr lang="ru-RU" sz="2000" smtClean="0">
                <a:solidFill>
                  <a:schemeClr val="bg1"/>
                </a:solidFill>
                <a:ea typeface="Montserrat" charset="0"/>
                <a:cs typeface="Montserrat" charset="0"/>
              </a:rPr>
              <a:t>Анкета содержит 7 вопросов. Участники опроса - работодатели</a:t>
            </a:r>
            <a:endParaRPr lang="en-US" sz="2000">
              <a:solidFill>
                <a:schemeClr val="bg1"/>
              </a:solidFill>
              <a:ea typeface="Montserrat" charset="0"/>
              <a:cs typeface="Montserrat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0941155" y="6349666"/>
            <a:ext cx="66726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849" y="4567"/>
            <a:ext cx="1970151" cy="1393371"/>
          </a:xfrm>
          <a:prstGeom prst="rect">
            <a:avLst/>
          </a:prstGeom>
        </p:spPr>
      </p:pic>
      <p:sp>
        <p:nvSpPr>
          <p:cNvPr id="11" name="Заголовок 1"/>
          <p:cNvSpPr txBox="1"/>
          <p:nvPr/>
        </p:nvSpPr>
        <p:spPr>
          <a:xfrm>
            <a:off x="549690" y="509772"/>
            <a:ext cx="605431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6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Ответы на вопросы анкеты</a:t>
            </a:r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427F8736-D3AC-431F-8BBE-11645CBFC1B7}"/>
              </a:ext>
            </a:extLst>
          </p:cNvPr>
          <p:cNvSpPr txBox="1"/>
          <p:nvPr/>
        </p:nvSpPr>
        <p:spPr>
          <a:xfrm>
            <a:off x="549690" y="1276205"/>
            <a:ext cx="4221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Был ли практикант принят в штат компании?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 - 39%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 - 61%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32D6F87E-0166-4134-9916-750B7725F976}"/>
              </a:ext>
            </a:extLst>
          </p:cNvPr>
          <p:cNvSpPr txBox="1"/>
          <p:nvPr/>
        </p:nvSpPr>
        <p:spPr>
          <a:xfrm>
            <a:off x="576733" y="2676159"/>
            <a:ext cx="44391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Оплачивала ли компания работу практиканта?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Да - 39%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Нет - 61%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E05856F1-A42E-4DC0-9EAC-D45ADF422359}"/>
              </a:ext>
            </a:extLst>
          </p:cNvPr>
          <p:cNvSpPr txBox="1"/>
          <p:nvPr/>
        </p:nvSpPr>
        <p:spPr>
          <a:xfrm>
            <a:off x="603778" y="4425566"/>
            <a:ext cx="4385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Проявлял ли инициативу при решении полученных задач</a:t>
            </a:r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ru-RU" sz="2000" b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 - 100%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13441" y="1258361"/>
            <a:ext cx="5037898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Актуальны ли навыки студентов?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 - 92%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 - </a:t>
            </a:r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8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06D351E3-07F6-4C1A-9469-0436585956E7}"/>
              </a:ext>
            </a:extLst>
          </p:cNvPr>
          <p:cNvSpPr txBox="1"/>
          <p:nvPr/>
        </p:nvSpPr>
        <p:spPr>
          <a:xfrm>
            <a:off x="6413441" y="2281998"/>
            <a:ext cx="54150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Удовлетворенность уровнем практической подготовки практикантов от 1 до 10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9.</a:t>
            </a:r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</a:p>
          <a:p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13441" y="3409903"/>
            <a:ext cx="567581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Уровень соблюдения практикантом трудовой дисциплины от 1 до 10 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9.</a:t>
            </a:r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6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413441" y="4425565"/>
            <a:ext cx="6568898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Планируете ли Вы последующее трудоустройство практиканта?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 - 70%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 - </a:t>
            </a:r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0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293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7917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>
            <a:lvl1pPr>
              <a:defRPr>
                <a:solidFill>
                  <a:srgbClr val="FFFFFF"/>
                </a:solidFill>
                <a:latin typeface="Calibri"/>
              </a:defRPr>
            </a:lvl1pPr>
            <a:lvl2pPr>
              <a:defRPr>
                <a:solidFill>
                  <a:srgbClr val="FFFFFF"/>
                </a:solidFill>
                <a:latin typeface="Calibri"/>
              </a:defRPr>
            </a:lvl2pPr>
            <a:lvl3pPr>
              <a:defRPr>
                <a:solidFill>
                  <a:srgbClr val="FFFFFF"/>
                </a:solidFill>
                <a:latin typeface="Calibri"/>
              </a:defRPr>
            </a:lvl3pPr>
            <a:lvl4pPr>
              <a:defRPr>
                <a:solidFill>
                  <a:srgbClr val="FFFFFF"/>
                </a:solidFill>
                <a:latin typeface="Calibri"/>
              </a:defRPr>
            </a:lvl4pPr>
            <a:lvl5pPr>
              <a:defRPr>
                <a:solidFill>
                  <a:srgbClr val="FFFFFF"/>
                </a:solidFill>
                <a:latin typeface="Calibri"/>
              </a:defRPr>
            </a:lvl5pPr>
            <a:lvl6pPr>
              <a:defRPr>
                <a:solidFill>
                  <a:srgbClr val="FFFFFF"/>
                </a:solidFill>
                <a:latin typeface="Calibri"/>
              </a:defRPr>
            </a:lvl6pPr>
            <a:lvl7pPr>
              <a:defRPr>
                <a:solidFill>
                  <a:srgbClr val="FFFFFF"/>
                </a:solidFill>
                <a:latin typeface="Calibri"/>
              </a:defRPr>
            </a:lvl7pPr>
            <a:lvl8pPr>
              <a:defRPr>
                <a:solidFill>
                  <a:srgbClr val="FFFFFF"/>
                </a:solidFill>
                <a:latin typeface="Calibri"/>
              </a:defRPr>
            </a:lvl8pPr>
            <a:lvl9pPr>
              <a:defRPr>
                <a:solidFill>
                  <a:srgbClr val="FFFFFF"/>
                </a:solidFill>
                <a:latin typeface="Calibri"/>
              </a:defRPr>
            </a:lvl9pPr>
          </a:lstStyle>
          <a:p>
            <a:pPr algn="ctr"/>
            <a:r>
              <a:rPr lang="ru-RU" smtClean="0"/>
              <a:t>Итоги опроса работодателей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72951"/>
            <a:ext cx="10515600" cy="491015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В результате проведенного опроса </a:t>
            </a:r>
            <a:r>
              <a:rPr lang="ru-RU" dirty="0" smtClean="0"/>
              <a:t>получены </a:t>
            </a:r>
            <a:r>
              <a:rPr lang="ru-RU" dirty="0"/>
              <a:t>следующие </a:t>
            </a:r>
            <a:r>
              <a:rPr lang="ru-RU" dirty="0" smtClean="0"/>
              <a:t>данные: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>
                <a:solidFill>
                  <a:schemeClr val="dk1"/>
                </a:solidFill>
              </a:rPr>
              <a:t>51,6</a:t>
            </a:r>
            <a:r>
              <a:rPr lang="ru-RU" dirty="0" smtClean="0"/>
              <a:t>% </a:t>
            </a:r>
            <a:r>
              <a:rPr lang="ru-RU" dirty="0"/>
              <a:t>практикантов </a:t>
            </a:r>
            <a:r>
              <a:rPr lang="ru-RU" dirty="0" smtClean="0"/>
              <a:t>приняты </a:t>
            </a:r>
            <a:r>
              <a:rPr lang="ru-RU" dirty="0"/>
              <a:t>в штат компании и получали оплату за работу. </a:t>
            </a:r>
            <a:endParaRPr lang="ru-RU" dirty="0" smtClean="0"/>
          </a:p>
          <a:p>
            <a:r>
              <a:rPr lang="ru-RU" dirty="0" smtClean="0"/>
              <a:t>99,7% </a:t>
            </a:r>
            <a:r>
              <a:rPr lang="ru-RU" dirty="0"/>
              <a:t>работодателей оценили навыки практикантов как актуальные. </a:t>
            </a:r>
            <a:endParaRPr lang="ru-RU" dirty="0" smtClean="0"/>
          </a:p>
          <a:p>
            <a:r>
              <a:rPr lang="ru-RU" dirty="0" smtClean="0"/>
              <a:t>95,3% </a:t>
            </a:r>
            <a:r>
              <a:rPr lang="ru-RU" dirty="0"/>
              <a:t>студентов проявляли инициативу при решении задач. </a:t>
            </a:r>
            <a:endParaRPr lang="ru-RU" dirty="0" smtClean="0"/>
          </a:p>
          <a:p>
            <a:r>
              <a:rPr lang="ru-RU" dirty="0" smtClean="0"/>
              <a:t>Компании </a:t>
            </a:r>
            <a:r>
              <a:rPr lang="ru-RU" dirty="0"/>
              <a:t>оценили уровень практической подготовки практикантов на </a:t>
            </a:r>
            <a:r>
              <a:rPr lang="ru-RU" dirty="0" smtClean="0"/>
              <a:t>8,9 </a:t>
            </a:r>
            <a:r>
              <a:rPr lang="ru-RU" dirty="0"/>
              <a:t>из 10 и уровень соблюдения трудовой дисциплины на </a:t>
            </a:r>
            <a:r>
              <a:rPr lang="ru-RU" dirty="0" smtClean="0"/>
              <a:t>9,4 </a:t>
            </a:r>
            <a:r>
              <a:rPr lang="ru-RU" dirty="0"/>
              <a:t>из 10.</a:t>
            </a:r>
          </a:p>
          <a:p>
            <a:r>
              <a:rPr lang="ru-RU" dirty="0" smtClean="0"/>
              <a:t>63,8% </a:t>
            </a:r>
            <a:r>
              <a:rPr lang="ru-RU" dirty="0"/>
              <a:t>компаний планируют трудоустроить практиканта в будущем. </a:t>
            </a:r>
          </a:p>
          <a:p>
            <a:pPr marL="0" indent="0">
              <a:buNone/>
            </a:pPr>
            <a:r>
              <a:rPr lang="ru-RU" dirty="0" smtClean="0"/>
              <a:t>Результаты мониторинга </a:t>
            </a:r>
            <a:r>
              <a:rPr lang="ru-RU" dirty="0"/>
              <a:t>являются свидетельством высокого качества практики и удовлетворенности как стороны работодателей, так и стороны практикантов.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1635007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3552" y="498088"/>
            <a:ext cx="8539305" cy="64972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600" dirty="0"/>
              <a:t>09.02.06 Сетевое и системное администрирование </a:t>
            </a:r>
            <a:endParaRPr lang="ru-RU" sz="3600" dirty="0">
              <a:latin typeface="Calibri" panose="020F0502020204030204" pitchFamily="34" charset="0"/>
              <a:ea typeface="Montserrat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4076" y="5198102"/>
            <a:ext cx="1259403" cy="45719"/>
          </a:xfrm>
          <a:prstGeom prst="rect">
            <a:avLst/>
          </a:prstGeom>
          <a:solidFill>
            <a:srgbClr val="0B7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Subtitle 2"/>
          <p:cNvSpPr txBox="1"/>
          <p:nvPr/>
        </p:nvSpPr>
        <p:spPr>
          <a:xfrm>
            <a:off x="537093" y="1648284"/>
            <a:ext cx="4204240" cy="59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ru-RU" sz="2000">
              <a:ea typeface="Montserrat" charset="0"/>
              <a:cs typeface="Montserrat" charset="0"/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680692" y="5258942"/>
            <a:ext cx="2844261" cy="1002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400" dirty="0" smtClean="0">
                <a:latin typeface="Arial" pitchFamily="34" charset="0"/>
                <a:ea typeface="Abril Fatface" charset="0"/>
                <a:cs typeface="Arial" pitchFamily="34" charset="0"/>
              </a:rPr>
              <a:t>2025</a:t>
            </a:r>
            <a:endParaRPr lang="en-US" sz="4400" dirty="0">
              <a:latin typeface="Arial" pitchFamily="34" charset="0"/>
              <a:ea typeface="Abril Fatface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25874" r="8671" b="36766"/>
          <a:stretch>
            <a:fillRect/>
          </a:stretch>
        </p:blipFill>
        <p:spPr>
          <a:xfrm>
            <a:off x="619502" y="498088"/>
            <a:ext cx="2350745" cy="7254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7093" y="2533541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ООО </a:t>
            </a:r>
            <a:r>
              <a:rPr lang="ru-RU" dirty="0" smtClean="0"/>
              <a:t>«</a:t>
            </a:r>
            <a:r>
              <a:rPr lang="ru-RU" dirty="0" err="1" smtClean="0"/>
              <a:t>Владлинк</a:t>
            </a:r>
            <a:r>
              <a:rPr lang="ru-RU" dirty="0" smtClean="0"/>
              <a:t>», г. Владивосток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ООО «Саммит Моторс», г. Владивосток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ПАО «Ростелеком», г. Владивосток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ООО </a:t>
            </a:r>
            <a:r>
              <a:rPr lang="ru-RU" dirty="0" smtClean="0"/>
              <a:t>«СОТА </a:t>
            </a:r>
            <a:r>
              <a:rPr lang="ru-RU" dirty="0"/>
              <a:t>СОФТ </a:t>
            </a:r>
            <a:r>
              <a:rPr lang="ru-RU" dirty="0" smtClean="0"/>
              <a:t>ДВ», г. Владивосток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ООО </a:t>
            </a:r>
            <a:r>
              <a:rPr lang="ru-RU" dirty="0" smtClean="0"/>
              <a:t>«Этажи-Владивосток», г. Владивосток</a:t>
            </a:r>
            <a:endParaRPr lang="ru-RU" dirty="0"/>
          </a:p>
        </p:txBody>
      </p:sp>
      <p:sp>
        <p:nvSpPr>
          <p:cNvPr id="13" name="Заголовок 1"/>
          <p:cNvSpPr txBox="1"/>
          <p:nvPr/>
        </p:nvSpPr>
        <p:spPr>
          <a:xfrm>
            <a:off x="6158535" y="4141598"/>
            <a:ext cx="3338550" cy="3328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Digital skills (</a:t>
            </a:r>
            <a:r>
              <a:rPr lang="ru-RU" sz="1800"/>
              <a:t>цифровые навыки)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58535" y="2624116"/>
            <a:ext cx="3359395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Презентационные навыки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Работа в команде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Опыт проектной работы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Логическое мышление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Аналитическое мышление</a:t>
            </a:r>
          </a:p>
        </p:txBody>
      </p:sp>
      <p:sp>
        <p:nvSpPr>
          <p:cNvPr id="16" name="Текст 4"/>
          <p:cNvSpPr txBox="1"/>
          <p:nvPr/>
        </p:nvSpPr>
        <p:spPr>
          <a:xfrm>
            <a:off x="5554134" y="4421412"/>
            <a:ext cx="5183188" cy="5237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b="1">
              <a:solidFill>
                <a:schemeClr val="accent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58535" y="4682661"/>
            <a:ext cx="6033465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Автоматизированные </a:t>
            </a:r>
            <a:r>
              <a:rPr lang="ru-RU" dirty="0"/>
              <a:t>системы проектирования (</a:t>
            </a:r>
            <a:r>
              <a:rPr lang="ru-RU" dirty="0" smtClean="0"/>
              <a:t>CAD)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Моделирование </a:t>
            </a:r>
            <a:r>
              <a:rPr lang="ru-RU" dirty="0"/>
              <a:t>информации о здании (</a:t>
            </a:r>
            <a:r>
              <a:rPr lang="ru-RU" dirty="0" smtClean="0"/>
              <a:t>BIM)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Анализ </a:t>
            </a:r>
            <a:r>
              <a:rPr lang="ru-RU" dirty="0"/>
              <a:t>строительных данных (</a:t>
            </a:r>
            <a:r>
              <a:rPr lang="ru-RU" dirty="0" err="1"/>
              <a:t>Excel</a:t>
            </a:r>
            <a:r>
              <a:rPr lang="ru-RU" dirty="0"/>
              <a:t>, специализированные </a:t>
            </a:r>
            <a:r>
              <a:rPr lang="ru-RU" dirty="0" smtClean="0"/>
              <a:t>ПО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Использование </a:t>
            </a:r>
            <a:r>
              <a:rPr lang="ru-RU" dirty="0"/>
              <a:t>платформ для управления строительными проектами (</a:t>
            </a:r>
            <a:r>
              <a:rPr lang="ru-RU" dirty="0" err="1"/>
              <a:t>Trello</a:t>
            </a:r>
            <a:r>
              <a:rPr lang="ru-RU" dirty="0"/>
              <a:t>, MS </a:t>
            </a:r>
            <a:r>
              <a:rPr lang="ru-RU" dirty="0" err="1"/>
              <a:t>Project</a:t>
            </a:r>
            <a:r>
              <a:rPr lang="ru-RU" dirty="0"/>
              <a:t>)</a:t>
            </a:r>
          </a:p>
        </p:txBody>
      </p:sp>
      <p:sp>
        <p:nvSpPr>
          <p:cNvPr id="18" name="Заголовок 1"/>
          <p:cNvSpPr txBox="1"/>
          <p:nvPr/>
        </p:nvSpPr>
        <p:spPr>
          <a:xfrm>
            <a:off x="537093" y="1717348"/>
            <a:ext cx="537790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3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Часть компаний, в которых студенты проходили практическую подготовку</a:t>
            </a:r>
          </a:p>
        </p:txBody>
      </p:sp>
      <p:sp>
        <p:nvSpPr>
          <p:cNvPr id="20" name="Заголовок 1"/>
          <p:cNvSpPr txBox="1"/>
          <p:nvPr/>
        </p:nvSpPr>
        <p:spPr>
          <a:xfrm>
            <a:off x="6137690" y="2168458"/>
            <a:ext cx="3359395" cy="3249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Soft skills (</a:t>
            </a:r>
            <a:r>
              <a:rPr lang="ru-RU" sz="1800"/>
              <a:t>гибкие навыки)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11619" y="5149162"/>
            <a:ext cx="2435469" cy="8213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25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компани</a:t>
            </a:r>
            <a:r>
              <a:rPr lang="ru-RU" dirty="0">
                <a:solidFill>
                  <a:schemeClr val="tx1"/>
                </a:solidFill>
              </a:rPr>
              <a:t>й</a:t>
            </a:r>
            <a:r>
              <a:rPr lang="ru-RU" dirty="0" smtClean="0">
                <a:solidFill>
                  <a:schemeClr val="tx1"/>
                </a:solidFill>
              </a:rPr>
              <a:t> приняла участие в опросе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Заголовок 1"/>
          <p:cNvSpPr txBox="1"/>
          <p:nvPr/>
        </p:nvSpPr>
        <p:spPr>
          <a:xfrm>
            <a:off x="6137690" y="1723205"/>
            <a:ext cx="5475168" cy="3145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smtClean="0"/>
              <a:t>Требуемые навыки</a:t>
            </a:r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1253582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1" grpId="0" build="p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34669"/>
            <a:ext cx="12192000" cy="923330"/>
          </a:xfrm>
          <a:prstGeom prst="rect">
            <a:avLst/>
          </a:prstGeom>
          <a:solidFill>
            <a:srgbClr val="0F6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49868" y="6100407"/>
            <a:ext cx="97164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ru-RU" sz="2000">
                <a:solidFill>
                  <a:schemeClr val="bg1"/>
                </a:solidFill>
                <a:ea typeface="Montserrat" charset="0"/>
                <a:cs typeface="Montserrat" charset="0"/>
              </a:rPr>
              <a:t> </a:t>
            </a:r>
            <a:r>
              <a:rPr lang="ru-RU" sz="2000" smtClean="0">
                <a:solidFill>
                  <a:schemeClr val="bg1"/>
                </a:solidFill>
                <a:ea typeface="Montserrat" charset="0"/>
                <a:cs typeface="Montserrat" charset="0"/>
              </a:rPr>
              <a:t>Анкета содержит 7 вопросов. Участники опроса - работодатели</a:t>
            </a:r>
            <a:endParaRPr lang="en-US" sz="2000">
              <a:solidFill>
                <a:schemeClr val="bg1"/>
              </a:solidFill>
              <a:ea typeface="Montserrat" charset="0"/>
              <a:cs typeface="Montserrat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0941155" y="6349666"/>
            <a:ext cx="66726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849" y="4567"/>
            <a:ext cx="1970151" cy="1393371"/>
          </a:xfrm>
          <a:prstGeom prst="rect">
            <a:avLst/>
          </a:prstGeom>
        </p:spPr>
      </p:pic>
      <p:sp>
        <p:nvSpPr>
          <p:cNvPr id="11" name="Заголовок 1"/>
          <p:cNvSpPr txBox="1"/>
          <p:nvPr/>
        </p:nvSpPr>
        <p:spPr>
          <a:xfrm>
            <a:off x="549690" y="509772"/>
            <a:ext cx="605431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6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Ответы на вопросы анкеты</a:t>
            </a:r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427F8736-D3AC-431F-8BBE-11645CBFC1B7}"/>
              </a:ext>
            </a:extLst>
          </p:cNvPr>
          <p:cNvSpPr txBox="1"/>
          <p:nvPr/>
        </p:nvSpPr>
        <p:spPr>
          <a:xfrm>
            <a:off x="549690" y="1276205"/>
            <a:ext cx="4221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Был ли практикант принят в штат компании?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 – 68%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 - 32%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32D6F87E-0166-4134-9916-750B7725F976}"/>
              </a:ext>
            </a:extLst>
          </p:cNvPr>
          <p:cNvSpPr txBox="1"/>
          <p:nvPr/>
        </p:nvSpPr>
        <p:spPr>
          <a:xfrm>
            <a:off x="576733" y="2676159"/>
            <a:ext cx="44391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Оплачивала ли компания работу практиканта?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Да – 68%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Нет - 32%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E05856F1-A42E-4DC0-9EAC-D45ADF422359}"/>
              </a:ext>
            </a:extLst>
          </p:cNvPr>
          <p:cNvSpPr txBox="1"/>
          <p:nvPr/>
        </p:nvSpPr>
        <p:spPr>
          <a:xfrm>
            <a:off x="603778" y="4425566"/>
            <a:ext cx="4385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Проявлял ли инициативу при решении полученных задач</a:t>
            </a:r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ru-RU" sz="2000" b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 - 100%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13441" y="1258361"/>
            <a:ext cx="5037898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Актуальны ли навыки студентов?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 - 100%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06D351E3-07F6-4C1A-9469-0436585956E7}"/>
              </a:ext>
            </a:extLst>
          </p:cNvPr>
          <p:cNvSpPr txBox="1"/>
          <p:nvPr/>
        </p:nvSpPr>
        <p:spPr>
          <a:xfrm>
            <a:off x="6413441" y="2281998"/>
            <a:ext cx="54150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Удовлетворенность уровнем практической подготовки практикантов от 1 до 10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8.7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13441" y="3409903"/>
            <a:ext cx="567581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Уровень соблюдения практикантом трудовой дисциплины от 1 до 10 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9.3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13441" y="4425565"/>
            <a:ext cx="6568898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Планируете ли Вы последующее трудоустройство практиканта?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 – 84%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 – 16%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7255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3553" y="498088"/>
            <a:ext cx="8560150" cy="64972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600" dirty="0"/>
              <a:t>09.02.07  Информационные системы и программирование </a:t>
            </a:r>
            <a:endParaRPr lang="ru-RU" sz="3600" dirty="0">
              <a:latin typeface="Calibri" panose="020F0502020204030204" pitchFamily="34" charset="0"/>
              <a:ea typeface="Montserrat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4076" y="5198102"/>
            <a:ext cx="1259403" cy="45719"/>
          </a:xfrm>
          <a:prstGeom prst="rect">
            <a:avLst/>
          </a:prstGeom>
          <a:solidFill>
            <a:srgbClr val="0B7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Subtitle 2"/>
          <p:cNvSpPr txBox="1"/>
          <p:nvPr/>
        </p:nvSpPr>
        <p:spPr>
          <a:xfrm>
            <a:off x="537093" y="1648284"/>
            <a:ext cx="4204240" cy="59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ru-RU" sz="2000">
              <a:ea typeface="Montserrat" charset="0"/>
              <a:cs typeface="Montserrat" charset="0"/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680692" y="5258942"/>
            <a:ext cx="2844261" cy="1002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400" dirty="0" smtClean="0">
                <a:latin typeface="Arial" pitchFamily="34" charset="0"/>
                <a:ea typeface="Abril Fatface" charset="0"/>
                <a:cs typeface="Arial" pitchFamily="34" charset="0"/>
              </a:rPr>
              <a:t>2025</a:t>
            </a:r>
            <a:endParaRPr lang="en-US" sz="4400" dirty="0">
              <a:latin typeface="Arial" pitchFamily="34" charset="0"/>
              <a:ea typeface="Abril Fatface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25874" r="8671" b="36766"/>
          <a:stretch>
            <a:fillRect/>
          </a:stretch>
        </p:blipFill>
        <p:spPr>
          <a:xfrm>
            <a:off x="619502" y="498088"/>
            <a:ext cx="2350745" cy="7254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7093" y="2533541"/>
            <a:ext cx="5621442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ООО </a:t>
            </a:r>
            <a:r>
              <a:rPr lang="ru-RU" dirty="0" smtClean="0"/>
              <a:t>«</a:t>
            </a:r>
            <a:r>
              <a:rPr lang="ru-RU" dirty="0" err="1" smtClean="0"/>
              <a:t>Картасофта</a:t>
            </a:r>
            <a:r>
              <a:rPr lang="ru-RU" dirty="0" smtClean="0"/>
              <a:t>», г. Владивосток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ООО </a:t>
            </a:r>
            <a:r>
              <a:rPr lang="ru-RU" dirty="0" smtClean="0"/>
              <a:t>«Ориент </a:t>
            </a:r>
            <a:r>
              <a:rPr lang="ru-RU" dirty="0"/>
              <a:t>Импорт </a:t>
            </a:r>
            <a:r>
              <a:rPr lang="ru-RU" dirty="0" smtClean="0"/>
              <a:t>Групп», </a:t>
            </a:r>
            <a:r>
              <a:rPr lang="ru-RU" dirty="0"/>
              <a:t>г. Владивосток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ООО </a:t>
            </a:r>
            <a:r>
              <a:rPr lang="ru-RU" dirty="0" smtClean="0"/>
              <a:t>«Центр </a:t>
            </a:r>
            <a:r>
              <a:rPr lang="ru-RU" dirty="0"/>
              <a:t>Мониторинга </a:t>
            </a:r>
            <a:r>
              <a:rPr lang="ru-RU" dirty="0" err="1" smtClean="0"/>
              <a:t>Глобал</a:t>
            </a:r>
            <a:r>
              <a:rPr lang="ru-RU" dirty="0" smtClean="0"/>
              <a:t> Вью» </a:t>
            </a:r>
            <a:r>
              <a:rPr lang="ru-RU" dirty="0"/>
              <a:t>, г. Владивосток  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ООО «ДНС Технологии», г. Владивосток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ООО </a:t>
            </a:r>
            <a:r>
              <a:rPr lang="ru-RU" dirty="0" smtClean="0"/>
              <a:t>«Фарада», г. Владивосток</a:t>
            </a:r>
            <a:endParaRPr lang="ru-RU" dirty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13" name="Заголовок 1"/>
          <p:cNvSpPr txBox="1"/>
          <p:nvPr/>
        </p:nvSpPr>
        <p:spPr>
          <a:xfrm>
            <a:off x="7216421" y="4088553"/>
            <a:ext cx="3338550" cy="3328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Digital skills (</a:t>
            </a:r>
            <a:r>
              <a:rPr lang="ru-RU" sz="1800"/>
              <a:t>цифровые навыки)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58535" y="2533541"/>
            <a:ext cx="5475168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Критическое мышление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Умение </a:t>
            </a:r>
            <a:r>
              <a:rPr lang="ru-RU" dirty="0"/>
              <a:t>работать в условиях </a:t>
            </a:r>
            <a:r>
              <a:rPr lang="ru-RU" dirty="0" smtClean="0"/>
              <a:t>неопределенности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Управление временем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Навыки </a:t>
            </a:r>
            <a:r>
              <a:rPr lang="ru-RU" dirty="0"/>
              <a:t>самообучения</a:t>
            </a:r>
            <a:br>
              <a:rPr lang="ru-RU" dirty="0"/>
            </a:br>
            <a:endParaRPr lang="ru-RU" dirty="0"/>
          </a:p>
        </p:txBody>
      </p:sp>
      <p:sp>
        <p:nvSpPr>
          <p:cNvPr id="16" name="Текст 4"/>
          <p:cNvSpPr txBox="1"/>
          <p:nvPr/>
        </p:nvSpPr>
        <p:spPr>
          <a:xfrm>
            <a:off x="5554134" y="4421412"/>
            <a:ext cx="5183188" cy="5237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b="1">
              <a:solidFill>
                <a:schemeClr val="accent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31363" y="4454914"/>
            <a:ext cx="5475168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Программирование </a:t>
            </a:r>
            <a:r>
              <a:rPr lang="ru-RU" dirty="0"/>
              <a:t>на языках (например, </a:t>
            </a:r>
            <a:r>
              <a:rPr lang="ru-RU" dirty="0" err="1"/>
              <a:t>Python</a:t>
            </a:r>
            <a:r>
              <a:rPr lang="ru-RU" dirty="0"/>
              <a:t>, </a:t>
            </a:r>
            <a:r>
              <a:rPr lang="ru-RU" dirty="0" err="1"/>
              <a:t>Java</a:t>
            </a:r>
            <a:r>
              <a:rPr lang="ru-RU" dirty="0"/>
              <a:t>, C</a:t>
            </a:r>
            <a:r>
              <a:rPr lang="ru-RU" dirty="0" smtClean="0"/>
              <a:t>++)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Разработка </a:t>
            </a:r>
            <a:r>
              <a:rPr lang="ru-RU" dirty="0"/>
              <a:t>и управление базами данных (SQL, </a:t>
            </a:r>
            <a:r>
              <a:rPr lang="ru-RU" dirty="0" err="1" smtClean="0"/>
              <a:t>NoSQL</a:t>
            </a:r>
            <a:r>
              <a:rPr lang="ru-RU" dirty="0" smtClean="0"/>
              <a:t>)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Знание </a:t>
            </a:r>
            <a:r>
              <a:rPr lang="ru-RU" dirty="0"/>
              <a:t>технологий веб-разработки (HTML, CSS, </a:t>
            </a:r>
            <a:r>
              <a:rPr lang="ru-RU" dirty="0" err="1" smtClean="0"/>
              <a:t>JavaScript</a:t>
            </a:r>
            <a:r>
              <a:rPr lang="ru-RU" dirty="0" smtClean="0"/>
              <a:t>)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Опыт </a:t>
            </a:r>
            <a:r>
              <a:rPr lang="ru-RU" dirty="0"/>
              <a:t>работы с облачными платформами (AWS, </a:t>
            </a:r>
            <a:r>
              <a:rPr lang="ru-RU" dirty="0" err="1"/>
              <a:t>Microsoft</a:t>
            </a:r>
            <a:r>
              <a:rPr lang="ru-RU" dirty="0"/>
              <a:t> </a:t>
            </a:r>
            <a:r>
              <a:rPr lang="ru-RU" dirty="0" err="1"/>
              <a:t>Azure</a:t>
            </a:r>
            <a:r>
              <a:rPr lang="ru-RU" dirty="0"/>
              <a:t>)</a:t>
            </a:r>
          </a:p>
        </p:txBody>
      </p:sp>
      <p:sp>
        <p:nvSpPr>
          <p:cNvPr id="18" name="Заголовок 1"/>
          <p:cNvSpPr txBox="1"/>
          <p:nvPr/>
        </p:nvSpPr>
        <p:spPr>
          <a:xfrm>
            <a:off x="537093" y="1717348"/>
            <a:ext cx="537790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3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Часть компаний, в которых студенты проходили практическую подготовку</a:t>
            </a:r>
          </a:p>
        </p:txBody>
      </p:sp>
      <p:sp>
        <p:nvSpPr>
          <p:cNvPr id="20" name="Заголовок 1"/>
          <p:cNvSpPr txBox="1"/>
          <p:nvPr/>
        </p:nvSpPr>
        <p:spPr>
          <a:xfrm>
            <a:off x="7216421" y="2165417"/>
            <a:ext cx="3359395" cy="3249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Soft skills (</a:t>
            </a:r>
            <a:r>
              <a:rPr lang="ru-RU" sz="1800"/>
              <a:t>гибкие навыки)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73553" y="5159294"/>
            <a:ext cx="2435469" cy="8213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42</a:t>
            </a:r>
            <a:r>
              <a:rPr lang="ru-RU" dirty="0" smtClean="0">
                <a:solidFill>
                  <a:schemeClr val="tx1"/>
                </a:solidFill>
              </a:rPr>
              <a:t> компани</a:t>
            </a:r>
            <a:r>
              <a:rPr lang="ru-RU" dirty="0">
                <a:solidFill>
                  <a:schemeClr val="tx1"/>
                </a:solidFill>
              </a:rPr>
              <a:t>и</a:t>
            </a:r>
            <a:r>
              <a:rPr lang="ru-RU" dirty="0" smtClean="0">
                <a:solidFill>
                  <a:schemeClr val="tx1"/>
                </a:solidFill>
              </a:rPr>
              <a:t> приняли участие в опросе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Заголовок 1"/>
          <p:cNvSpPr txBox="1"/>
          <p:nvPr/>
        </p:nvSpPr>
        <p:spPr>
          <a:xfrm>
            <a:off x="6158535" y="1717348"/>
            <a:ext cx="5475168" cy="3145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smtClean="0"/>
              <a:t>Требуемые навыки</a:t>
            </a:r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1070481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1" grpId="0" build="p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34669"/>
            <a:ext cx="12192000" cy="923330"/>
          </a:xfrm>
          <a:prstGeom prst="rect">
            <a:avLst/>
          </a:prstGeom>
          <a:solidFill>
            <a:srgbClr val="0F6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49868" y="6100407"/>
            <a:ext cx="97164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ru-RU" sz="2000">
                <a:solidFill>
                  <a:schemeClr val="bg1"/>
                </a:solidFill>
                <a:ea typeface="Montserrat" charset="0"/>
                <a:cs typeface="Montserrat" charset="0"/>
              </a:rPr>
              <a:t> </a:t>
            </a:r>
            <a:r>
              <a:rPr lang="ru-RU" sz="2000" smtClean="0">
                <a:solidFill>
                  <a:schemeClr val="bg1"/>
                </a:solidFill>
                <a:ea typeface="Montserrat" charset="0"/>
                <a:cs typeface="Montserrat" charset="0"/>
              </a:rPr>
              <a:t>Анкета содержит 7 вопросов. Участники опроса - работодатели</a:t>
            </a:r>
            <a:endParaRPr lang="en-US" sz="2000">
              <a:solidFill>
                <a:schemeClr val="bg1"/>
              </a:solidFill>
              <a:ea typeface="Montserrat" charset="0"/>
              <a:cs typeface="Montserrat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0941155" y="6349666"/>
            <a:ext cx="66726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849" y="4567"/>
            <a:ext cx="1970151" cy="1393371"/>
          </a:xfrm>
          <a:prstGeom prst="rect">
            <a:avLst/>
          </a:prstGeom>
        </p:spPr>
      </p:pic>
      <p:sp>
        <p:nvSpPr>
          <p:cNvPr id="11" name="Заголовок 1"/>
          <p:cNvSpPr txBox="1"/>
          <p:nvPr/>
        </p:nvSpPr>
        <p:spPr>
          <a:xfrm>
            <a:off x="549690" y="509772"/>
            <a:ext cx="605431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6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Ответы на вопросы анкеты</a:t>
            </a:r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427F8736-D3AC-431F-8BBE-11645CBFC1B7}"/>
              </a:ext>
            </a:extLst>
          </p:cNvPr>
          <p:cNvSpPr txBox="1"/>
          <p:nvPr/>
        </p:nvSpPr>
        <p:spPr>
          <a:xfrm>
            <a:off x="549690" y="1276205"/>
            <a:ext cx="4221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Был ли практикант принят в штат компании?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64%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Нет-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36%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32D6F87E-0166-4134-9916-750B7725F976}"/>
              </a:ext>
            </a:extLst>
          </p:cNvPr>
          <p:cNvSpPr txBox="1"/>
          <p:nvPr/>
        </p:nvSpPr>
        <p:spPr>
          <a:xfrm>
            <a:off x="576733" y="2676159"/>
            <a:ext cx="44391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Оплачивала ли компания работу практиканта?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 - 64%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 - 36%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E05856F1-A42E-4DC0-9EAC-D45ADF422359}"/>
              </a:ext>
            </a:extLst>
          </p:cNvPr>
          <p:cNvSpPr txBox="1"/>
          <p:nvPr/>
        </p:nvSpPr>
        <p:spPr>
          <a:xfrm>
            <a:off x="603778" y="4425566"/>
            <a:ext cx="43850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Проявлял ли инициативу при решении полученных задач</a:t>
            </a:r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ru-RU" sz="2000" b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Да - 95%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Нет - 5%</a:t>
            </a:r>
          </a:p>
          <a:p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13441" y="1258361"/>
            <a:ext cx="5037898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Актуальны ли навыки студентов?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 - 95%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 - 5%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06D351E3-07F6-4C1A-9469-0436585956E7}"/>
              </a:ext>
            </a:extLst>
          </p:cNvPr>
          <p:cNvSpPr txBox="1"/>
          <p:nvPr/>
        </p:nvSpPr>
        <p:spPr>
          <a:xfrm>
            <a:off x="6413441" y="2281998"/>
            <a:ext cx="54150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Удовлетворенность уровнем практической подготовки практикантов от 1 до 10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8.4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13441" y="3409903"/>
            <a:ext cx="567581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Уровень соблюдения практикантом трудовой дисциплины от 1 до 10 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9.1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13441" y="4425565"/>
            <a:ext cx="6568898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Планируете ли Вы последующее трудоустройство практиканта?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 - 72%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 - 28%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886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6.0.29"/>
  <p:tag name="AS_OS" val="Unix 5.4.0.198"/>
  <p:tag name="AS_RELEASE_DATE" val="2024.02.14"/>
  <p:tag name="AS_TITLE" val="Aspose.Slides for .NET6"/>
  <p:tag name="AS_VERSION" val="24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 panose="020F0502020204030204"/>
        <a:cs typeface="Arial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 panose="020F0502020204030204"/>
        <a:cs typeface="Arial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 panose="020F0502020204030204"/>
        <a:cs typeface="Arial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2716</TotalTime>
  <Words>5386</Words>
  <Application>Microsoft Office PowerPoint</Application>
  <PresentationFormat>Широкоэкранный</PresentationFormat>
  <Paragraphs>1193</Paragraphs>
  <Slides>50</Slides>
  <Notes>49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50</vt:i4>
      </vt:variant>
    </vt:vector>
  </HeadingPairs>
  <TitlesOfParts>
    <vt:vector size="58" baseType="lpstr">
      <vt:lpstr>Abril Fatface</vt:lpstr>
      <vt:lpstr>Arial</vt:lpstr>
      <vt:lpstr>Calibri</vt:lpstr>
      <vt:lpstr>Calibri Light</vt:lpstr>
      <vt:lpstr>Montserrat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Итоги опроса работодателей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Яковлева Александра</dc:creator>
  <cp:lastModifiedBy>Батурина Ольга</cp:lastModifiedBy>
  <cp:revision>117</cp:revision>
  <cp:lastPrinted>2025-01-23T04:00:04Z</cp:lastPrinted>
  <dcterms:created xsi:type="dcterms:W3CDTF">2025-01-23T04:00:04Z</dcterms:created>
  <dcterms:modified xsi:type="dcterms:W3CDTF">2025-03-15T03:00:16Z</dcterms:modified>
</cp:coreProperties>
</file>