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291" r:id="rId5"/>
    <p:sldId id="287" r:id="rId6"/>
    <p:sldId id="288" r:id="rId7"/>
    <p:sldId id="259" r:id="rId8"/>
    <p:sldId id="260" r:id="rId9"/>
    <p:sldId id="261" r:id="rId10"/>
    <p:sldId id="262" r:id="rId11"/>
    <p:sldId id="263" r:id="rId12"/>
    <p:sldId id="289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90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653" autoAdjust="0"/>
  </p:normalViewPr>
  <p:slideViewPr>
    <p:cSldViewPr snapToGrid="0">
      <p:cViewPr varScale="1">
        <p:scale>
          <a:sx n="92" d="100"/>
          <a:sy n="92" d="100"/>
        </p:scale>
        <p:origin x="12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DBB36-D6DE-4385-88F7-80C44097AE7A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085B4-6C7B-483B-B699-D48DE8E69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663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B52A9-2DF6-4BCE-8B52-0DAD40E459BF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F09A6-EA87-480E-B8F6-C6158A249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107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09A6-EA87-480E-B8F6-C6158A24920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416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открывшемся документе необходимо заполнить поля: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Название тематики работы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необходимо указать название курсовой или дипломной работы.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Учебный год защиты курсовой работы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на жать на кнопку «Добавить» и выбрать из списка учебный год, в котором планируется защита работы.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Образовательные программы кафедры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выбрать все образовательные программы кафедры, для которых будет доступна эта тематика. Для выбора программы нужно нажать на кнопку «Добавить», написать в поле «Найти» часть названия и выбрать из списка нужную программу.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Образовательные программы других кафедр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выбрать все образовательные программы, относящиеся к другим кафедрам.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Пояснительный файл по тематике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загрузить файл с описанием тематики. Для этого необходимо нажать на кнопку «Добавить», затем в открывшемся окне нажать на кнопку «Обзор» и выбрать нужный файл на компьютере. 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Комментарии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можно добавить комментарии, если нужно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Заведующий кафедрой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выбрать заведующего кафедрой, который должен будет подписать тематику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заполнения всех полей необходимо нажать на кнопку «Сохранить документ».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09A6-EA87-480E-B8F6-C6158A24920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045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сохранения необходимо нажать на кнопку «Передать на утверждение зав. кафедрой» в разделе «Выполнить действие».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этого заведующий кафедрой должен найти этот документ у себя в списке, открыть его и утвердить либо отклонить тематику. Только после этого можно формировать список тем курсовых или дипломных работ.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зав. кафедрой отклонил тематику, она возвращается создателю документа на доработку.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09A6-EA87-480E-B8F6-C6158A24920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936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Зав. каф. Утвердил тематики.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этого можно формировать список тем курсовых или дипломных работ.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09A6-EA87-480E-B8F6-C6158A24920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006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Список итоговых тем курсовых работ по каждому учебному плану формируется после создания и утверждения заведующим всех тематик по кафедре.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формирования списка итоговых тем необходимо в системе электронного документооборота нажать на кнопку «Создать»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09A6-EA87-480E-B8F6-C6158A24920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647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002060"/>
                </a:solidFill>
              </a:rPr>
              <a:t>В открывшемся окне нужно выбрать Проект – «Курсовое и дипломное проектирование», Документ – «Курсовая: Карточка формирования тем по рабочему плану» и нажать на кнопку «Создать»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09A6-EA87-480E-B8F6-C6158A24920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980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открывшемся документе необходимо заполнить поля: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Рабочий план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необходимо выбрать рабочий учебный план, для которого будут формироваться темы курсовых работ.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Комментарии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можно добавить комментарии, если нужно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Сотрудник кафедры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выбрать автора документа.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выбора файла необходимо нажать на кнопку «Сохранить».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Заведующий кафедрой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выбрать заведующего кафедрой, который должен будет подписать тематику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Преподаватели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можно вручную выбрать тех преподавателей, которые могут быть руководителями курсовых работ по этому рабочему плану, либо после сохранения документа добавить всех преподавателей кафедры нажатием одной кнопки.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заполнения всех полей необходимо нажать на кнопку «Сохранить документ». </a:t>
            </a:r>
            <a:endParaRPr lang="ru-RU" sz="1200" dirty="0" smtClean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09A6-EA87-480E-B8F6-C6158A24920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5546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при создании документа не были выбраны преподаватели, то после сохранения документа нужно нажать на кнопку «Добавить преподавателей».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этого в поле «Преподаватели» отобразятся все преподаватели кафедры. </a:t>
            </a:r>
            <a:endParaRPr lang="ru-RU" sz="1200" dirty="0" smtClean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09A6-EA87-480E-B8F6-C6158A24920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252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того чтобы преподаватели смогли формировать темы курсовых работ по этому учебному плану, нужно нажать на кнопку «Отправить на составление темы».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этого этот документ станет доступен для просмотра всем преподавателем кафедры и в нем появится возможность формирования тем курсовых работ.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Формировать темы может специалист кафедры, либо преподаватели, добавленные в документ. Для создания новой темы необходимо нажать на кнопку «Создать» под таблицей «Тема курсовой работы» либо на кнопку «Формируем тему» в разделе «Создать связанный документ».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dirty="0" smtClean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09A6-EA87-480E-B8F6-C6158A24920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038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создания новой темы необходимо нажать на кнопку «Создать» под таблицей «Тема курсовой работы» либо на кнопку «Формируем тему» в разделе «Создать связанный документ».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dirty="0" smtClean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09A6-EA87-480E-B8F6-C6158A24920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935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Вариантов заполнения данного документа может быть несколько: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Документ заполняется специалистом кафедры, который знает какая тема за каким студентом закреплена. В этом случае нужно заполнить следующие поля: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Рабочий план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проставляется автоматически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Руководитель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можно выбрать руководителя темы, если он известен, либо оставить это поле пустым, тогда преподаватель сам сможет выбрать себе эту тему позже.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Студент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нужно выбрать студента из списка (подгружаются только студенты, которые обучаются по выбранному рабочему плану)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Тематика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выбрать из списка тематик, закрепленных за данным учебным планом, нужную тематику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Курсовое проектирование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выбрать дисциплину из учебного плана, по которой будет выставляться оценка за эту курсовую работу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Дисциплины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выбрать все дисциплины из учебного плана, которые нужны для выполнения курсовой работы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Планируемый результат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выбрать из списка нужный конечный результат курсовой работы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Предприятие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если курсовая работа делается для какого-то предприятия, нужно выбрать его из списка (список предприятий вносят сотрудники Старт-Карьеры)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Структурное подразделение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если в поле «Предприятие» был выбран ВГУЭС, то можно выбрать из списка конкретное подразделение ВГУЭС.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Итоговая тема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необходимо написать название итоговой темы курсовой работы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Пояснительный файл по теме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добавить файл с описанием темы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Руководитель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необходимо выбрать автора документа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Заведующий кафедрой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выбрать заведующего кафедрой 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Студент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выбрать студента, за которым закреплена эта тема, чтобы он мог ее у себя увидеть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09A6-EA87-480E-B8F6-C6158A24920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459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09A6-EA87-480E-B8F6-C6158A24920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9348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Документ заполняется специалистом кафедры.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сохранения нужно нажать на кнопку «Утвердить тему». </a:t>
            </a:r>
          </a:p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09A6-EA87-480E-B8F6-C6158A24920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1650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Документ заполняется специалистом кафедры.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создания и утверждения темы можно перейти обратно к карточке формирования тем, не закрывая карточку темы. Для этого нужно нажать на кнопку «Перейти» вверху карточки в разделе «Документ основание».</a:t>
            </a:r>
          </a:p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09A6-EA87-480E-B8F6-C6158A249209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1718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Вариантов заполнения данного документа может быть несколько: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Документ заполняется специалистом кафедры, который знает какая тема за каким студентом закреплена. В этом случае нужно заполнить следующие поля: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Рабочий план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проставляется автоматически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Руководитель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можно выбрать руководителя темы, если он известен, либо оставить это поле пустым, тогда преподаватель сам сможет выбрать себе эту тему позже.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Студент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нужно выбрать студента из списка (подгружаются только студенты, которые обучаются по выбранному рабочему плану)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Тематика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выбрать из списка тематик, закрепленных за данным учебным планом, нужную тематику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Курсовое проектирование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выбрать дисциплину из учебного плана, по которой будет выставляться оценка за эту курсовую работу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Дисциплины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выбрать все дисциплины из учебного плана, которые нужны для выполнения курсовой работы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Планируемый результат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выбрать из списка нужный конечный результат курсовой работы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Предприятие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если курсовая работа делается для какого-то предприятия, нужно выбрать его из списка (список предприятий вносят сотрудники Старт-Карьеры)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Структурное подразделение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если в поле «Предприятие» был выбран ВГУЭС, то можно выбрать из списка конкретное подразделение ВГУЭС.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Итоговая тема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необходимо написать название итоговой темы курсовой работы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Пояснительный файл по теме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добавить файл с описанием темы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Руководитель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необходимо выбрать автора документа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Заведующий кафедрой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выбрать заведующего кафедрой</a:t>
            </a:r>
          </a:p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09A6-EA87-480E-B8F6-C6158A24920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6500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нужно, чтобы тему выбирали сами студенты, необходимо дать им всем доступ на эту карточку темы. Делается это следующим образом: после заполнения карточки поле «Студенты» оставляется пустым, а после сохранения документа нужно нажать на кнопку «Дать доступ на карточку итоговой темы».</a:t>
            </a:r>
          </a:p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09A6-EA87-480E-B8F6-C6158A24920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6634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этого в поле «Студенты» добавятся все студенты, обучающиеся по данному плану.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09A6-EA87-480E-B8F6-C6158A24920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5360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студент сам выбрал себе тему, он появится в карточке темы в разделе «Студенты, выбравшие тему».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09A6-EA87-480E-B8F6-C6158A249209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715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закрепить тему за студентом, ее должен утвердить руководитель или специалист кафедры. Для этого нужно нажать на эту строку со студентом и в открывшейся карточке выбора темы закрепить ее за студентом либо отклонить, нажав на соответствующую кнопку в разделе «Выполнить действие».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тему нужно отклонить, необходимо предварительно написать в комментарии причину. Для этого нужно нажать на кнопку «Редактировать», в поле «Комментарии руководителя» указать причину отклонения темы, сохранить документ и нажать на кнопку «Отклонить тему».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закрепления темы за студентом, его фамилия добавится в поле «Студент» карточки формирования темы.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09A6-EA87-480E-B8F6-C6158A249209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0253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того, как за всеми студентами будут закреплены темы, можно будет формировать приказ. Для этого нужно в карточке формирования тем по рабочему плану нажать на кнопку «Отправить на формирование приказа»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09A6-EA87-480E-B8F6-C6158A249209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9225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Документ, который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пошел в приказ. Со всеми необходимыми данными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09A6-EA87-480E-B8F6-C6158A249209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6800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этой карточке специалист кафедры должен выбрать тип шаблона приказа и шаблон приказа. Так же он может отредактировать список тем, закрепленных за студентами, например, удалить из списка какую-то тему, отредактировать ее, либо отклонить.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09A6-EA87-480E-B8F6-C6158A249209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942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09A6-EA87-480E-B8F6-C6158A24920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3558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редактирования или отклонения темы нужно нажать на строку с темой, в открывшейся карточке внести необходимые изменения и нажать на кнопку «Сохранить».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09A6-EA87-480E-B8F6-C6158A249209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0414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редактирования приказа его нужно сохранить и отправить на согласование заведующему кафедрой, нажав на кнопку «Передать приказ зав. кафедрой».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09A6-EA87-480E-B8F6-C6158A249209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5434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заведующего кафедрой приказ должен утвердить директор института (если он есть) и руководитель студенческого офиса. После этого приказ можно будет распечатать, используя кнопки внизу приказа.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09A6-EA87-480E-B8F6-C6158A249209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5342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заведующего кафедрой приказ должен утвердить директор института (если он есть) и руководитель студенческого офиса. После этого приказ можно будет распечатать, используя кнопки внизу приказа.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09A6-EA87-480E-B8F6-C6158A249209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7498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09A6-EA87-480E-B8F6-C6158A249209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6235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09A6-EA87-480E-B8F6-C6158A249209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61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09A6-EA87-480E-B8F6-C6158A24920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098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09A6-EA87-480E-B8F6-C6158A24920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99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09A6-EA87-480E-B8F6-C6158A24920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120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09A6-EA87-480E-B8F6-C6158A24920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141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Карточка предназначена для формирования списка тематик курсовых или дипломных работ.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создания новой карточки тематики необходимо в системе электронного документооборота нажать на кнопку «Создать»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09A6-EA87-480E-B8F6-C6158A24920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071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открывшемся окне нужно выбрать Проект – «Курсовое и дипломное проектирование»,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Документ – «Создание карточки тематики курсовой или дипломной работы» и нажать на кнопку «Создать»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09A6-EA87-480E-B8F6-C6158A24920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274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0F8870-C5DE-4997-8E18-CA3AC2AC7D3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99FDBB-F8D6-4FDC-B51F-376F18E7C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845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0F8870-C5DE-4997-8E18-CA3AC2AC7D3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99FDBB-F8D6-4FDC-B51F-376F18E7C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41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0F8870-C5DE-4997-8E18-CA3AC2AC7D3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99FDBB-F8D6-4FDC-B51F-376F18E7C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766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0F8870-C5DE-4997-8E18-CA3AC2AC7D3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99FDBB-F8D6-4FDC-B51F-376F18E7C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648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0F8870-C5DE-4997-8E18-CA3AC2AC7D3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99FDBB-F8D6-4FDC-B51F-376F18E7C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38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0F8870-C5DE-4997-8E18-CA3AC2AC7D3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99FDBB-F8D6-4FDC-B51F-376F18E7C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066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0F8870-C5DE-4997-8E18-CA3AC2AC7D3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99FDBB-F8D6-4FDC-B51F-376F18E7C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347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0F8870-C5DE-4997-8E18-CA3AC2AC7D3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99FDBB-F8D6-4FDC-B51F-376F18E7C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738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0F8870-C5DE-4997-8E18-CA3AC2AC7D3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99FDBB-F8D6-4FDC-B51F-376F18E7C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664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0F8870-C5DE-4997-8E18-CA3AC2AC7D3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99FDBB-F8D6-4FDC-B51F-376F18E7C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44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0F8870-C5DE-4997-8E18-CA3AC2AC7D3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99FDBB-F8D6-4FDC-B51F-376F18E7C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88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0F8870-C5DE-4997-8E18-CA3AC2AC7D3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99FDBB-F8D6-4FDC-B51F-376F18E7C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554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0F8870-C5DE-4997-8E18-CA3AC2AC7D3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99FDBB-F8D6-4FDC-B51F-376F18E7C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17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Arial" charset="0"/>
              </a:defRPr>
            </a:lvl1pPr>
          </a:lstStyle>
          <a:p>
            <a:fld id="{560F8870-C5DE-4997-8E18-CA3AC2AC7D3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5899FDBB-F8D6-4FDC-B51F-376F18E7C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95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vsu.ru/docflow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hyperlink" Target="https://www.vvsu.ru/docflow/" TargetMode="External"/><Relationship Id="rId7" Type="http://schemas.openxmlformats.org/officeDocument/2006/relationships/hyperlink" Target="mailto:support@vvsu.ru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ito.vvsu.ru/" TargetMode="External"/><Relationship Id="rId5" Type="http://schemas.openxmlformats.org/officeDocument/2006/relationships/hyperlink" Target="http://e-campus.vvsu.ru/instructions/" TargetMode="External"/><Relationship Id="rId4" Type="http://schemas.openxmlformats.org/officeDocument/2006/relationships/hyperlink" Target="http://e-campus.vvsu.r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b="1" kern="1200" dirty="0">
                <a:solidFill>
                  <a:srgbClr val="000066"/>
                </a:solidFill>
                <a:latin typeface="Arial" panose="020B0604020202020204" pitchFamily="34" charset="0"/>
                <a:ea typeface="+mn-ea"/>
                <a:cs typeface="+mn-cs"/>
              </a:rPr>
              <a:t>Курсовое и дипломное проектирование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632" y="4648949"/>
            <a:ext cx="8870733" cy="1741339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Система управлением электронным документооборотом ВГУЭС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https://www.vvsu.ru/docflow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/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4" name="Picture 11" descr="bg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90412" cy="148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 bwMode="auto">
          <a:xfrm flipV="1">
            <a:off x="1105987" y="4227495"/>
            <a:ext cx="9980023" cy="1741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238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588" y="920935"/>
            <a:ext cx="11669486" cy="5749832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766354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/>
            <a:r>
              <a:rPr lang="ru-RU" sz="2800" b="1" dirty="0">
                <a:solidFill>
                  <a:schemeClr val="bg1">
                    <a:lumMod val="95000"/>
                  </a:schemeClr>
                </a:solidFill>
              </a:rPr>
              <a:t>Создание карточки тематики курсовой или дипломной </a:t>
            </a: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работы</a:t>
            </a:r>
            <a:endParaRPr lang="ru-RU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84" y="766354"/>
            <a:ext cx="121049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002060"/>
                </a:solidFill>
              </a:rPr>
              <a:t>Откроется карточка </a:t>
            </a:r>
            <a:r>
              <a:rPr lang="ru-RU" sz="2200" dirty="0">
                <a:solidFill>
                  <a:srgbClr val="002060"/>
                </a:solidFill>
              </a:rPr>
              <a:t>документа «Предложение тематики курсовой или дипломной работы</a:t>
            </a:r>
            <a:r>
              <a:rPr lang="ru-RU" sz="2200" dirty="0" smtClean="0">
                <a:solidFill>
                  <a:srgbClr val="002060"/>
                </a:solidFill>
              </a:rPr>
              <a:t>»: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300445" y="1197241"/>
            <a:ext cx="11451772" cy="5473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 bwMode="auto">
          <a:xfrm>
            <a:off x="300445" y="5181600"/>
            <a:ext cx="4204138" cy="88286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7946721" y="6355189"/>
            <a:ext cx="1523099" cy="38914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908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588" y="920935"/>
            <a:ext cx="11669486" cy="5749832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766354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/>
            <a:r>
              <a:rPr lang="ru-RU" sz="2800" b="1" dirty="0">
                <a:solidFill>
                  <a:schemeClr val="bg1">
                    <a:lumMod val="95000"/>
                  </a:schemeClr>
                </a:solidFill>
              </a:rPr>
              <a:t>Создание карточки тематики курсовой или дипломной </a:t>
            </a: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работы</a:t>
            </a:r>
            <a:endParaRPr lang="ru-RU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191588" y="920935"/>
            <a:ext cx="11678494" cy="5597546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1284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588" y="920935"/>
            <a:ext cx="11669486" cy="5749832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766354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/>
            <a:r>
              <a:rPr lang="ru-RU" sz="2800" b="1" dirty="0">
                <a:solidFill>
                  <a:schemeClr val="bg1">
                    <a:lumMod val="95000"/>
                  </a:schemeClr>
                </a:solidFill>
              </a:rPr>
              <a:t>Создание карточки тематики курсовой или дипломной </a:t>
            </a: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работы</a:t>
            </a:r>
            <a:endParaRPr lang="ru-RU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" y="920935"/>
            <a:ext cx="11942064" cy="5829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 bwMode="auto">
          <a:xfrm>
            <a:off x="10122408" y="2176272"/>
            <a:ext cx="1929384" cy="43176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22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588" y="920935"/>
            <a:ext cx="11669486" cy="5749832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766354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Создание тем </a:t>
            </a:r>
            <a:r>
              <a:rPr lang="ru-RU" sz="2800" b="1" dirty="0">
                <a:solidFill>
                  <a:schemeClr val="bg1"/>
                </a:solidFill>
              </a:rPr>
              <a:t>курсовых работ по </a:t>
            </a:r>
            <a:r>
              <a:rPr lang="ru-RU" sz="2800" b="1" dirty="0" smtClean="0">
                <a:solidFill>
                  <a:schemeClr val="bg1"/>
                </a:solidFill>
              </a:rPr>
              <a:t>рабочему </a:t>
            </a:r>
            <a:r>
              <a:rPr lang="ru-RU" sz="2800" b="1" dirty="0">
                <a:solidFill>
                  <a:schemeClr val="bg1"/>
                </a:solidFill>
              </a:rPr>
              <a:t>плану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88" y="1040525"/>
            <a:ext cx="11669486" cy="536027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9203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588" y="920935"/>
            <a:ext cx="11669486" cy="5749832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766354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Создание тем </a:t>
            </a:r>
            <a:r>
              <a:rPr lang="ru-RU" sz="2800" b="1" dirty="0">
                <a:solidFill>
                  <a:schemeClr val="bg1"/>
                </a:solidFill>
              </a:rPr>
              <a:t>курсовых работ по </a:t>
            </a:r>
            <a:r>
              <a:rPr lang="ru-RU" sz="2800" b="1" dirty="0" smtClean="0">
                <a:solidFill>
                  <a:schemeClr val="bg1"/>
                </a:solidFill>
              </a:rPr>
              <a:t>рабочему </a:t>
            </a:r>
            <a:r>
              <a:rPr lang="ru-RU" sz="2800" b="1" dirty="0">
                <a:solidFill>
                  <a:schemeClr val="bg1"/>
                </a:solidFill>
              </a:rPr>
              <a:t>плану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1588" y="5162662"/>
            <a:ext cx="11648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В открывшемся окне нужно выбрать Проект – «Курсовое и дипломное проектирование», Документ – </a:t>
            </a:r>
            <a:r>
              <a:rPr lang="ru-RU" sz="2400" dirty="0" smtClean="0">
                <a:solidFill>
                  <a:srgbClr val="002060"/>
                </a:solidFill>
              </a:rPr>
              <a:t>«</a:t>
            </a:r>
            <a:r>
              <a:rPr lang="ru-RU" sz="2400" dirty="0">
                <a:solidFill>
                  <a:srgbClr val="002060"/>
                </a:solidFill>
              </a:rPr>
              <a:t>Курсовая: Карточка формирования тем по рабочему плану</a:t>
            </a:r>
            <a:r>
              <a:rPr lang="ru-RU" sz="2400" dirty="0" smtClean="0">
                <a:solidFill>
                  <a:srgbClr val="002060"/>
                </a:solidFill>
              </a:rPr>
              <a:t>» и </a:t>
            </a:r>
            <a:r>
              <a:rPr lang="ru-RU" sz="2400" dirty="0">
                <a:solidFill>
                  <a:srgbClr val="002060"/>
                </a:solidFill>
              </a:rPr>
              <a:t>нажать на кнопку «Создать» 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191588" y="1162372"/>
            <a:ext cx="4527557" cy="3535751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трелка вправо 9"/>
          <p:cNvSpPr/>
          <p:nvPr/>
        </p:nvSpPr>
        <p:spPr bwMode="auto">
          <a:xfrm>
            <a:off x="4993020" y="2547308"/>
            <a:ext cx="557348" cy="896983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/>
          <a:stretch>
            <a:fillRect/>
          </a:stretch>
        </p:blipFill>
        <p:spPr>
          <a:xfrm>
            <a:off x="5707118" y="1162373"/>
            <a:ext cx="6153956" cy="3535751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7326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588" y="920935"/>
            <a:ext cx="11669486" cy="5749832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766354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Создание тем </a:t>
            </a:r>
            <a:r>
              <a:rPr lang="ru-RU" sz="2800" b="1" dirty="0">
                <a:solidFill>
                  <a:schemeClr val="bg1"/>
                </a:solidFill>
              </a:rPr>
              <a:t>курсовых работ по </a:t>
            </a:r>
            <a:r>
              <a:rPr lang="ru-RU" sz="2800" b="1" dirty="0" smtClean="0">
                <a:solidFill>
                  <a:schemeClr val="bg1"/>
                </a:solidFill>
              </a:rPr>
              <a:t>рабочему </a:t>
            </a:r>
            <a:r>
              <a:rPr lang="ru-RU" sz="2800" b="1" dirty="0">
                <a:solidFill>
                  <a:schemeClr val="bg1"/>
                </a:solidFill>
              </a:rPr>
              <a:t>плану</a:t>
            </a:r>
          </a:p>
        </p:txBody>
      </p:sp>
      <p:pic>
        <p:nvPicPr>
          <p:cNvPr id="16" name="Рисунок 15"/>
          <p:cNvPicPr/>
          <p:nvPr/>
        </p:nvPicPr>
        <p:blipFill>
          <a:blip r:embed="rId3"/>
          <a:stretch>
            <a:fillRect/>
          </a:stretch>
        </p:blipFill>
        <p:spPr>
          <a:xfrm>
            <a:off x="94593" y="920935"/>
            <a:ext cx="11950261" cy="5735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6120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588" y="920935"/>
            <a:ext cx="11669486" cy="5749832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766354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Создание тем </a:t>
            </a:r>
            <a:r>
              <a:rPr lang="ru-RU" sz="2800" b="1" dirty="0">
                <a:solidFill>
                  <a:schemeClr val="bg1"/>
                </a:solidFill>
              </a:rPr>
              <a:t>курсовых работ по </a:t>
            </a:r>
            <a:r>
              <a:rPr lang="ru-RU" sz="2800" b="1" dirty="0" smtClean="0">
                <a:solidFill>
                  <a:schemeClr val="bg1"/>
                </a:solidFill>
              </a:rPr>
              <a:t>рабочему </a:t>
            </a:r>
            <a:r>
              <a:rPr lang="ru-RU" sz="2800" b="1" dirty="0">
                <a:solidFill>
                  <a:schemeClr val="bg1"/>
                </a:solidFill>
              </a:rPr>
              <a:t>плану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120417" y="920935"/>
            <a:ext cx="11924438" cy="5332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6445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588" y="920935"/>
            <a:ext cx="11669486" cy="5749832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766354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Создание тем </a:t>
            </a:r>
            <a:r>
              <a:rPr lang="ru-RU" sz="2800" b="1" dirty="0">
                <a:solidFill>
                  <a:schemeClr val="bg1"/>
                </a:solidFill>
              </a:rPr>
              <a:t>курсовых работ по </a:t>
            </a:r>
            <a:r>
              <a:rPr lang="ru-RU" sz="2800" b="1" dirty="0" smtClean="0">
                <a:solidFill>
                  <a:schemeClr val="bg1"/>
                </a:solidFill>
              </a:rPr>
              <a:t>рабочему </a:t>
            </a:r>
            <a:r>
              <a:rPr lang="ru-RU" sz="2800" b="1" dirty="0">
                <a:solidFill>
                  <a:schemeClr val="bg1"/>
                </a:solidFill>
              </a:rPr>
              <a:t>плану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94593" y="920935"/>
            <a:ext cx="11945007" cy="5677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680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588" y="920935"/>
            <a:ext cx="11669486" cy="5749832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766354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Создание тем </a:t>
            </a:r>
            <a:r>
              <a:rPr lang="ru-RU" sz="2800" b="1" dirty="0">
                <a:solidFill>
                  <a:schemeClr val="bg1"/>
                </a:solidFill>
              </a:rPr>
              <a:t>курсовых работ по </a:t>
            </a:r>
            <a:r>
              <a:rPr lang="ru-RU" sz="2800" b="1" dirty="0" smtClean="0">
                <a:solidFill>
                  <a:schemeClr val="bg1"/>
                </a:solidFill>
              </a:rPr>
              <a:t>рабочему </a:t>
            </a:r>
            <a:r>
              <a:rPr lang="ru-RU" sz="2800" b="1" dirty="0">
                <a:solidFill>
                  <a:schemeClr val="bg1"/>
                </a:solidFill>
              </a:rPr>
              <a:t>плану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115614" y="920935"/>
            <a:ext cx="11950261" cy="5749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5930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5335791" cy="1387736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Создание итоговых тем </a:t>
            </a:r>
            <a:r>
              <a:rPr lang="ru-RU" sz="2800" b="1" dirty="0">
                <a:solidFill>
                  <a:schemeClr val="bg1"/>
                </a:solidFill>
              </a:rPr>
              <a:t>курсовых работ по </a:t>
            </a:r>
            <a:r>
              <a:rPr lang="ru-RU" sz="2800" b="1" dirty="0" smtClean="0">
                <a:solidFill>
                  <a:schemeClr val="bg1"/>
                </a:solidFill>
              </a:rPr>
              <a:t>рабочему </a:t>
            </a:r>
            <a:r>
              <a:rPr lang="ru-RU" sz="2800" b="1" dirty="0">
                <a:solidFill>
                  <a:schemeClr val="bg1"/>
                </a:solidFill>
              </a:rPr>
              <a:t>плану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5335791" y="-26894"/>
            <a:ext cx="6856210" cy="6884894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29090" y="1414630"/>
            <a:ext cx="507760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Вариантов заполнения данного документа может быть несколько:</a:t>
            </a:r>
          </a:p>
          <a:p>
            <a:r>
              <a:rPr lang="ru-RU" sz="20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вариант 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документ заполняется специалистом кафедры, который знает какая тема за каким студентом закреплена. </a:t>
            </a:r>
            <a:endParaRPr lang="ru-RU" sz="2000" dirty="0">
              <a:solidFill>
                <a:srgbClr val="002060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 bwMode="auto">
          <a:xfrm>
            <a:off x="212462" y="3246502"/>
            <a:ext cx="4994237" cy="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331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588" y="920935"/>
            <a:ext cx="11669486" cy="574983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Система позволяет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создавать тематики для курсовых и дипломных работ и согласовывать их с зав. кафедрами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создавать и предлагать темы курсовых и выпускных квалификационных работ студенту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студент может сам выбрать интересную ему тему из предложенных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формировать список итоговых тем, закрепленных за студентами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формировать приказ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766354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3600" b="1" kern="0" dirty="0" smtClean="0">
                <a:solidFill>
                  <a:schemeClr val="bg1"/>
                </a:solidFill>
              </a:rPr>
              <a:t>Курсовое и дипломное проектирование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4031622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763793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Создание итоговых тем </a:t>
            </a:r>
            <a:r>
              <a:rPr lang="ru-RU" sz="2800" b="1" dirty="0">
                <a:solidFill>
                  <a:schemeClr val="bg1"/>
                </a:solidFill>
              </a:rPr>
              <a:t>курсовых работ по </a:t>
            </a:r>
            <a:r>
              <a:rPr lang="ru-RU" sz="2800" b="1" dirty="0" smtClean="0">
                <a:solidFill>
                  <a:schemeClr val="bg1"/>
                </a:solidFill>
              </a:rPr>
              <a:t>рабочему </a:t>
            </a:r>
            <a:r>
              <a:rPr lang="ru-RU" sz="2800" b="1" dirty="0">
                <a:solidFill>
                  <a:schemeClr val="bg1"/>
                </a:solidFill>
              </a:rPr>
              <a:t>плану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86060" y="849854"/>
            <a:ext cx="11973261" cy="5852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9719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763793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Создание итоговых тем </a:t>
            </a:r>
            <a:r>
              <a:rPr lang="ru-RU" sz="2800" b="1" dirty="0">
                <a:solidFill>
                  <a:schemeClr val="bg1"/>
                </a:solidFill>
              </a:rPr>
              <a:t>курсовых работ по </a:t>
            </a:r>
            <a:r>
              <a:rPr lang="ru-RU" sz="2800" b="1" dirty="0" smtClean="0">
                <a:solidFill>
                  <a:schemeClr val="bg1"/>
                </a:solidFill>
              </a:rPr>
              <a:t>рабочему </a:t>
            </a:r>
            <a:r>
              <a:rPr lang="ru-RU" sz="2800" b="1" dirty="0">
                <a:solidFill>
                  <a:schemeClr val="bg1"/>
                </a:solidFill>
              </a:rPr>
              <a:t>плану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96819" y="763792"/>
            <a:ext cx="11962503" cy="5992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8189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5335791" cy="1387736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Создание итоговых тем </a:t>
            </a:r>
            <a:r>
              <a:rPr lang="ru-RU" sz="2800" b="1" dirty="0">
                <a:solidFill>
                  <a:schemeClr val="bg1"/>
                </a:solidFill>
              </a:rPr>
              <a:t>курсовых работ по </a:t>
            </a:r>
            <a:r>
              <a:rPr lang="ru-RU" sz="2800" b="1" dirty="0" smtClean="0">
                <a:solidFill>
                  <a:schemeClr val="bg1"/>
                </a:solidFill>
              </a:rPr>
              <a:t>рабочему </a:t>
            </a:r>
            <a:r>
              <a:rPr lang="ru-RU" sz="2800" b="1" dirty="0">
                <a:solidFill>
                  <a:schemeClr val="bg1"/>
                </a:solidFill>
              </a:rPr>
              <a:t>плану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9090" y="1441524"/>
            <a:ext cx="5077609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вариант заполнения документа 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когда известна тема, но за ней еще не закреплен студент. </a:t>
            </a:r>
          </a:p>
          <a:p>
            <a:endParaRPr lang="ru-RU" sz="5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Заполняются все поля, кроме поля «Студент». </a:t>
            </a:r>
          </a:p>
          <a:p>
            <a:r>
              <a:rPr lang="ru-RU" sz="20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этом случае студент сам может выбрать эту тему, либо специалист кафедры может добавить в карточку студента позднее. </a:t>
            </a:r>
            <a:endParaRPr lang="ru-RU" sz="2000" dirty="0">
              <a:solidFill>
                <a:srgbClr val="002060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 bwMode="auto">
          <a:xfrm flipV="1">
            <a:off x="212463" y="4117091"/>
            <a:ext cx="4994236" cy="577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791" y="-20010"/>
            <a:ext cx="7001852" cy="697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54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763793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Создание итоговых тем </a:t>
            </a:r>
            <a:r>
              <a:rPr lang="ru-RU" sz="2800" b="1" dirty="0">
                <a:solidFill>
                  <a:schemeClr val="bg1"/>
                </a:solidFill>
              </a:rPr>
              <a:t>курсовых работ по </a:t>
            </a:r>
            <a:r>
              <a:rPr lang="ru-RU" sz="2800" b="1" dirty="0" smtClean="0">
                <a:solidFill>
                  <a:schemeClr val="bg1"/>
                </a:solidFill>
              </a:rPr>
              <a:t>рабочему </a:t>
            </a:r>
            <a:r>
              <a:rPr lang="ru-RU" sz="2800" b="1" dirty="0">
                <a:solidFill>
                  <a:schemeClr val="bg1"/>
                </a:solidFill>
              </a:rPr>
              <a:t>плану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4" y="826547"/>
            <a:ext cx="12033352" cy="5959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9783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763793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Создание итоговых тем </a:t>
            </a:r>
            <a:r>
              <a:rPr lang="ru-RU" sz="2800" b="1" dirty="0">
                <a:solidFill>
                  <a:schemeClr val="bg1"/>
                </a:solidFill>
              </a:rPr>
              <a:t>курсовых работ по </a:t>
            </a:r>
            <a:r>
              <a:rPr lang="ru-RU" sz="2800" b="1" dirty="0" smtClean="0">
                <a:solidFill>
                  <a:schemeClr val="bg1"/>
                </a:solidFill>
              </a:rPr>
              <a:t>рабочему </a:t>
            </a:r>
            <a:r>
              <a:rPr lang="ru-RU" sz="2800" b="1" dirty="0">
                <a:solidFill>
                  <a:schemeClr val="bg1"/>
                </a:solidFill>
              </a:rPr>
              <a:t>плану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80270" y="860612"/>
            <a:ext cx="12000567" cy="5916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2659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763793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Создание итоговых тем </a:t>
            </a:r>
            <a:r>
              <a:rPr lang="ru-RU" sz="2800" b="1" dirty="0">
                <a:solidFill>
                  <a:schemeClr val="bg1"/>
                </a:solidFill>
              </a:rPr>
              <a:t>курсовых работ по </a:t>
            </a:r>
            <a:r>
              <a:rPr lang="ru-RU" sz="2800" b="1" dirty="0" smtClean="0">
                <a:solidFill>
                  <a:schemeClr val="bg1"/>
                </a:solidFill>
              </a:rPr>
              <a:t>рабочему </a:t>
            </a:r>
            <a:r>
              <a:rPr lang="ru-RU" sz="2800" b="1" dirty="0">
                <a:solidFill>
                  <a:schemeClr val="bg1"/>
                </a:solidFill>
              </a:rPr>
              <a:t>плану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86061" y="871368"/>
            <a:ext cx="11930231" cy="5884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30834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763793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Создание итоговых тем </a:t>
            </a:r>
            <a:r>
              <a:rPr lang="ru-RU" sz="2800" b="1" dirty="0">
                <a:solidFill>
                  <a:schemeClr val="bg1"/>
                </a:solidFill>
              </a:rPr>
              <a:t>курсовых работ по </a:t>
            </a:r>
            <a:r>
              <a:rPr lang="ru-RU" sz="2800" b="1" dirty="0" smtClean="0">
                <a:solidFill>
                  <a:schemeClr val="bg1"/>
                </a:solidFill>
              </a:rPr>
              <a:t>рабочему </a:t>
            </a:r>
            <a:r>
              <a:rPr lang="ru-RU" sz="2800" b="1" dirty="0">
                <a:solidFill>
                  <a:schemeClr val="bg1"/>
                </a:solidFill>
              </a:rPr>
              <a:t>плану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96819" y="849854"/>
            <a:ext cx="11973261" cy="5873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5033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763793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Отправить на формирования приказа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118334" y="860612"/>
            <a:ext cx="11940987" cy="5905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3876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35" y="763793"/>
            <a:ext cx="11833412" cy="6094207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763793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Отправить на формирования приказа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9584525" y="3595014"/>
            <a:ext cx="2141309" cy="376351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1667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763793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Карточка формирования приказа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96819" y="871369"/>
            <a:ext cx="12005534" cy="5852159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3859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587" y="920935"/>
            <a:ext cx="11812153" cy="582052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Преимущества использования системы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Исключены ошибки и опечатки</a:t>
            </a:r>
            <a:r>
              <a:rPr lang="ru-RU" sz="2400" dirty="0" smtClean="0">
                <a:solidFill>
                  <a:srgbClr val="002060"/>
                </a:solidFill>
              </a:rPr>
              <a:t>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 корректные ФИО,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корректные названия профиля, дисциплины, группы,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 актуальная форма приказа,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верные сроки обучения по дисциплине, и проч.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Экономия времени</a:t>
            </a:r>
            <a:r>
              <a:rPr lang="ru-RU" sz="2400" dirty="0" smtClean="0">
                <a:solidFill>
                  <a:srgbClr val="002060"/>
                </a:solidFill>
              </a:rPr>
              <a:t>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 не нужно проверять статус студента -  в документе только действительные студенты (находящиеся в процессе обучения)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не нужно набирать вручную приказ и проверять верная ли форма приказа – приказ формируется автоматически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 не нужно бегать по кабинетам за подписями – все согласования происходят в системе, подписать только у проректора по УВР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766354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3600" b="1" kern="0" dirty="0" smtClean="0">
                <a:solidFill>
                  <a:schemeClr val="bg1"/>
                </a:solidFill>
              </a:rPr>
              <a:t>Курсовое и дипломное проектирование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34037963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763793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Карточка формирования приказа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613186" y="882127"/>
            <a:ext cx="7304965" cy="5830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8413003" y="1108952"/>
            <a:ext cx="3529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Редактирование приказа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8552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763793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Карточка формирования приказа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96819" y="849854"/>
            <a:ext cx="11951746" cy="5905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81836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763793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Карточка формирование приказа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0" y="6562165"/>
            <a:ext cx="7013986" cy="29583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1308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722790" y="0"/>
            <a:ext cx="3469210" cy="3076687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Готовый приказ, титульный лист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72279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200809" y="86061"/>
            <a:ext cx="1509657" cy="52712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396239" y="6142616"/>
            <a:ext cx="7478359" cy="52712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6285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688542" y="0"/>
            <a:ext cx="1503458" cy="2958353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Готовый приказ,  2 лист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37"/>
            <a:ext cx="10688542" cy="6874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125506" y="326210"/>
            <a:ext cx="917985" cy="555917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1472005" y="5566977"/>
            <a:ext cx="3982122" cy="118882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2883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763793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Центр информационно-технического обеспечения ВГУЭС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5153" y="925158"/>
            <a:ext cx="11976847" cy="4517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>
                <a:solidFill>
                  <a:srgbClr val="002060"/>
                </a:solidFill>
                <a:latin typeface="arial" panose="020B0604020202020204" pitchFamily="34" charset="0"/>
              </a:rPr>
              <a:t>Руководство пользователя по </a:t>
            </a:r>
            <a:r>
              <a:rPr lang="ru-RU" sz="3000" b="0" i="0" u="none" strike="noStrike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hlinkClick r:id="rId3"/>
              </a:rPr>
              <a:t>созданию документов в СУЭД</a:t>
            </a:r>
            <a:r>
              <a:rPr lang="ru-RU" sz="3000" dirty="0">
                <a:solidFill>
                  <a:srgbClr val="002060"/>
                </a:solidFill>
                <a:latin typeface="arial" panose="020B0604020202020204" pitchFamily="34" charset="0"/>
              </a:rPr>
              <a:t> по курсовому и дипломному </a:t>
            </a:r>
            <a:r>
              <a:rPr lang="ru-RU" sz="3000" dirty="0" smtClean="0">
                <a:solidFill>
                  <a:srgbClr val="002060"/>
                </a:solidFill>
                <a:latin typeface="arial" panose="020B0604020202020204" pitchFamily="34" charset="0"/>
              </a:rPr>
              <a:t>проектированию</a:t>
            </a:r>
            <a:r>
              <a:rPr lang="ru-RU" sz="3000" dirty="0">
                <a:solidFill>
                  <a:srgbClr val="002060"/>
                </a:solidFill>
                <a:latin typeface="arial" panose="020B0604020202020204" pitchFamily="34" charset="0"/>
              </a:rPr>
              <a:t> смотрите на сайте «</a:t>
            </a:r>
            <a:r>
              <a:rPr lang="ru-RU" sz="3000" b="0" i="0" u="none" strike="noStrike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hlinkClick r:id="rId4"/>
              </a:rPr>
              <a:t>Электронный кампус</a:t>
            </a:r>
            <a:r>
              <a:rPr lang="ru-RU" sz="3000" dirty="0" smtClean="0">
                <a:solidFill>
                  <a:srgbClr val="002060"/>
                </a:solidFill>
                <a:latin typeface="arial" panose="020B0604020202020204" pitchFamily="34" charset="0"/>
              </a:rPr>
              <a:t>» </a:t>
            </a:r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hlinkClick r:id="rId4"/>
              </a:rPr>
              <a:t>http://e-campus.vvsu.ru/</a:t>
            </a:r>
            <a:r>
              <a:rPr lang="ru-RU" sz="3000" dirty="0" smtClean="0">
                <a:solidFill>
                  <a:srgbClr val="002060"/>
                </a:solidFill>
                <a:latin typeface="arial" panose="020B0604020202020204" pitchFamily="34" charset="0"/>
              </a:rPr>
              <a:t> в </a:t>
            </a:r>
            <a:r>
              <a:rPr lang="ru-RU" sz="3000" dirty="0">
                <a:solidFill>
                  <a:srgbClr val="002060"/>
                </a:solidFill>
                <a:latin typeface="arial" panose="020B0604020202020204" pitchFamily="34" charset="0"/>
              </a:rPr>
              <a:t>разделе «</a:t>
            </a:r>
            <a:r>
              <a:rPr lang="ru-RU" sz="3000" b="0" i="0" u="none" strike="noStrike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hlinkClick r:id="rId5"/>
              </a:rPr>
              <a:t>Инструкции</a:t>
            </a:r>
            <a:r>
              <a:rPr lang="ru-RU" sz="3000" dirty="0" smtClean="0">
                <a:solidFill>
                  <a:srgbClr val="002060"/>
                </a:solidFill>
                <a:latin typeface="arial" panose="020B0604020202020204" pitchFamily="34" charset="0"/>
              </a:rPr>
              <a:t>».</a:t>
            </a:r>
          </a:p>
          <a:p>
            <a:endParaRPr lang="ru-RU" sz="2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</a:rPr>
              <a:t>Если у вас возникнут вопросы по модулю </a:t>
            </a:r>
            <a:r>
              <a:rPr lang="ru-RU" sz="2400" b="0" i="0" u="none" strike="noStrike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hlinkClick r:id="rId3"/>
              </a:rPr>
              <a:t>системы управления электронным документооборотом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</a:rPr>
              <a:t> «Курсовое и дипломное проектирование», обращайтесь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</a:rPr>
              <a:t>в </a:t>
            </a:r>
            <a:r>
              <a:rPr lang="ru-RU" sz="2400" b="0" i="0" u="none" strike="noStrike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hlinkClick r:id="rId6"/>
              </a:rPr>
              <a:t>центр информационно-технического обеспечения</a:t>
            </a:r>
            <a:r>
              <a:rPr lang="ru-RU" sz="2400" b="0" i="0" u="none" strike="noStrike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</a:rPr>
              <a:t> 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</a:rPr>
              <a:t>телефон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</a:rPr>
              <a:t>+7 (423) 240-40-14, </a:t>
            </a: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</a:rPr>
              <a:t>аудиторию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</a:rPr>
              <a:t>1416 (Главный корпус) </a:t>
            </a: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</a:rPr>
              <a:t>e-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mail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</a:rPr>
              <a:t>: </a:t>
            </a:r>
            <a:r>
              <a:rPr lang="ru-RU" sz="2400" b="0" i="0" u="none" strike="noStrike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hlinkClick r:id="rId7"/>
              </a:rPr>
              <a:t>support@vvsu.ru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203" y="4029870"/>
            <a:ext cx="3999883" cy="2654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0205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587" y="920935"/>
            <a:ext cx="11812153" cy="582052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Преимущества использования системы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Автоматическая выгрузка на сайт</a:t>
            </a:r>
            <a:r>
              <a:rPr lang="ru-RU" sz="2000" dirty="0" smtClean="0">
                <a:solidFill>
                  <a:srgbClr val="002060"/>
                </a:solidFill>
              </a:rPr>
              <a:t>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выгрузка тематик на сайт,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выгрузка в портфолио студента тем курсовых работ и самих работ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в портфолио преподавателя выгрузка тем дипломных и курсовых работ его </a:t>
            </a:r>
            <a:r>
              <a:rPr lang="ru-RU" dirty="0" smtClean="0">
                <a:solidFill>
                  <a:srgbClr val="002060"/>
                </a:solidFill>
              </a:rPr>
              <a:t>студент</a:t>
            </a:r>
            <a:r>
              <a:rPr lang="ru-RU" dirty="0" smtClean="0">
                <a:solidFill>
                  <a:srgbClr val="002060"/>
                </a:solidFill>
              </a:rPr>
              <a:t>ов</a:t>
            </a:r>
            <a:endParaRPr lang="ru-RU" dirty="0" smtClean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выгрузка в ИИСУСС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автоматическая выгрузка самих ВКР и курсовых работ на сайт (работы в открытом доступе – требование </a:t>
            </a:r>
            <a:r>
              <a:rPr lang="ru-RU" dirty="0" smtClean="0">
                <a:solidFill>
                  <a:srgbClr val="002060"/>
                </a:solidFill>
              </a:rPr>
              <a:t>Министерства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766354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3600" b="1" kern="0" dirty="0" smtClean="0">
                <a:solidFill>
                  <a:schemeClr val="bg1"/>
                </a:solidFill>
              </a:rPr>
              <a:t>Курсовое и дипломное проектирование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2182234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766354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3600" b="1" kern="0" dirty="0" smtClean="0">
                <a:solidFill>
                  <a:schemeClr val="bg1"/>
                </a:solidFill>
              </a:rPr>
              <a:t>Курсовое и дипломное проектирование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4" y="856129"/>
            <a:ext cx="11974789" cy="5858436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8119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588" y="1064370"/>
            <a:ext cx="11669486" cy="526369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Преимущества использования системы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Управление процессом подготовки ВКР</a:t>
            </a:r>
            <a:r>
              <a:rPr lang="ru-RU" sz="2800" dirty="0" smtClean="0">
                <a:solidFill>
                  <a:srgbClr val="002060"/>
                </a:solidFill>
              </a:rPr>
              <a:t>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контроль получения темы студентом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просмотр пояснительной записки ВКР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контроль сроков выполнения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прозрачность процесса взаимодействия преподавателя и студента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удобство взаимодействия с удаленными студентами (заочная, дистанционная форма обучения и т.п.)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766354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3600" b="1" kern="0" dirty="0" smtClean="0">
                <a:solidFill>
                  <a:schemeClr val="bg1"/>
                </a:solidFill>
              </a:rPr>
              <a:t>Курсовое и дипломное проектирование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2609074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588" y="920935"/>
            <a:ext cx="11669486" cy="5749832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766354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3600" b="1" kern="0" dirty="0" smtClean="0">
                <a:solidFill>
                  <a:schemeClr val="bg1"/>
                </a:solidFill>
              </a:rPr>
              <a:t>Вход в СУЭД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120332" y="872373"/>
            <a:ext cx="8790940" cy="3710713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49" y="2727729"/>
            <a:ext cx="7837533" cy="2596016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00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257" y="4912009"/>
            <a:ext cx="5575073" cy="142983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5801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588" y="920935"/>
            <a:ext cx="11669486" cy="5749832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766354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/>
            <a:r>
              <a:rPr lang="ru-RU" sz="2800" b="1" dirty="0">
                <a:solidFill>
                  <a:schemeClr val="bg1">
                    <a:lumMod val="95000"/>
                  </a:schemeClr>
                </a:solidFill>
              </a:rPr>
              <a:t>Создание карточки тематики курсовой или дипломной </a:t>
            </a: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работы</a:t>
            </a:r>
            <a:endParaRPr lang="ru-RU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88" y="920935"/>
            <a:ext cx="11669486" cy="5497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3115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588" y="920935"/>
            <a:ext cx="11669486" cy="5749832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766354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/>
            <a:r>
              <a:rPr lang="ru-RU" sz="2800" b="1" dirty="0">
                <a:solidFill>
                  <a:schemeClr val="bg1">
                    <a:lumMod val="95000"/>
                  </a:schemeClr>
                </a:solidFill>
              </a:rPr>
              <a:t>Создание карточки тематики курсовой или дипломной </a:t>
            </a: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работы</a:t>
            </a:r>
            <a:endParaRPr lang="ru-RU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196716" y="1162373"/>
            <a:ext cx="4815839" cy="379306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6026331" y="1162373"/>
            <a:ext cx="5813743" cy="379306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Стрелка вправо 1"/>
          <p:cNvSpPr/>
          <p:nvPr/>
        </p:nvSpPr>
        <p:spPr bwMode="auto">
          <a:xfrm>
            <a:off x="5266895" y="2610411"/>
            <a:ext cx="557348" cy="896983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588" y="5429574"/>
            <a:ext cx="1164848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В открывшемся окне нужно выбрать Проект – «Курсовое и дипломное проектирование», Документ – «Создание карточки тематики курсовой или дипломной работы» </a:t>
            </a:r>
            <a:r>
              <a:rPr lang="ru-RU" sz="2400" dirty="0" smtClean="0">
                <a:solidFill>
                  <a:srgbClr val="002060"/>
                </a:solidFill>
              </a:rPr>
              <a:t>и </a:t>
            </a:r>
            <a:r>
              <a:rPr lang="ru-RU" sz="2400" dirty="0">
                <a:solidFill>
                  <a:srgbClr val="002060"/>
                </a:solidFill>
              </a:rPr>
              <a:t>нажать на кнопку «Создать» </a:t>
            </a:r>
            <a:endParaRPr lang="ru-RU" sz="2400" dirty="0" smtClean="0">
              <a:solidFill>
                <a:srgbClr val="002060"/>
              </a:solidFill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70773239"/>
      </p:ext>
    </p:extLst>
  </p:cSld>
  <p:clrMapOvr>
    <a:masterClrMapping/>
  </p:clrMapOvr>
</p:sld>
</file>

<file path=ppt/theme/theme1.xml><?xml version="1.0" encoding="utf-8"?>
<a:theme xmlns:a="http://schemas.openxmlformats.org/drawingml/2006/main" name="Навигация-склад_аэропорт_вуз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</TotalTime>
  <Words>2167</Words>
  <Application>Microsoft Office PowerPoint</Application>
  <PresentationFormat>Широкоэкранный</PresentationFormat>
  <Paragraphs>218</Paragraphs>
  <Slides>35</Slides>
  <Notes>35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Arial</vt:lpstr>
      <vt:lpstr>Arial</vt:lpstr>
      <vt:lpstr>Calibri</vt:lpstr>
      <vt:lpstr>Tahoma</vt:lpstr>
      <vt:lpstr>Times New Roman</vt:lpstr>
      <vt:lpstr>Wingdings</vt:lpstr>
      <vt:lpstr>Навигация-склад_аэропорт_вуз</vt:lpstr>
      <vt:lpstr>Курсовое и дипломное проектирование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ВГУЭС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Курсовое и дипломное проектирование</dc:title>
  <dc:creator>Трофимчук Ирина</dc:creator>
  <cp:lastModifiedBy>Трофимчук Ирина</cp:lastModifiedBy>
  <cp:revision>139</cp:revision>
  <cp:lastPrinted>2015-11-06T03:09:27Z</cp:lastPrinted>
  <dcterms:created xsi:type="dcterms:W3CDTF">2015-11-05T03:31:34Z</dcterms:created>
  <dcterms:modified xsi:type="dcterms:W3CDTF">2015-11-06T05:09:30Z</dcterms:modified>
</cp:coreProperties>
</file>